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68" r:id="rId3"/>
    <p:sldId id="257" r:id="rId4"/>
    <p:sldId id="258" r:id="rId6"/>
    <p:sldId id="259" r:id="rId7"/>
    <p:sldId id="273" r:id="rId8"/>
    <p:sldId id="274" r:id="rId9"/>
    <p:sldId id="275" r:id="rId10"/>
    <p:sldId id="276" r:id="rId11"/>
    <p:sldId id="277" r:id="rId12"/>
    <p:sldId id="260" r:id="rId13"/>
    <p:sldId id="261" r:id="rId14"/>
    <p:sldId id="262" r:id="rId15"/>
    <p:sldId id="263" r:id="rId16"/>
    <p:sldId id="264" r:id="rId17"/>
    <p:sldId id="265" r:id="rId18"/>
    <p:sldId id="266" r:id="rId19"/>
    <p:sldId id="270" r:id="rId20"/>
    <p:sldId id="271" r:id="rId21"/>
    <p:sldId id="272" r:id="rId22"/>
    <p:sldId id="267" r:id="rId2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0" name="Group 9"/>
          <p:cNvGrpSpPr/>
          <p:nvPr/>
        </p:nvGrpSpPr>
        <p:grpSpPr>
          <a:xfrm>
            <a:off x="1" y="0"/>
            <a:ext cx="14626590" cy="8246671"/>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a:fillRect/>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a:fillRect/>
            </a:stretch>
          </p:blipFill>
          <p:spPr>
            <a:xfrm rot="5400000">
              <a:off x="5263556" y="5747514"/>
              <a:ext cx="1636776"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smtClean="0"/>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endParaRPr lang="en-US" sz="9600" dirty="0">
              <a:solidFill>
                <a:schemeClr val="tx1"/>
              </a:solidFill>
              <a:effectLst/>
            </a:endParaRP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endParaRPr lang="en-US" sz="9600" dirty="0">
              <a:solidFill>
                <a:schemeClr val="tx1"/>
              </a:solidFill>
              <a:effectLst/>
            </a:endParaRP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endParaRPr lang="en-US" sz="9600" dirty="0">
              <a:solidFill>
                <a:schemeClr val="tx1"/>
              </a:solidFill>
              <a:effectLst/>
            </a:endParaRP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endParaRPr lang="en-US" sz="9600" dirty="0">
              <a:solidFill>
                <a:schemeClr val="tx1"/>
              </a:solidFill>
              <a:effectLst/>
            </a:endParaRP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fld>
            <a:endParaRPr lang="en-US" dirty="0"/>
          </a:p>
        </p:txBody>
      </p:sp>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416805"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6" name="Content Placeholder 5"/>
          <p:cNvSpPr>
            <a:spLocks noGrp="1"/>
          </p:cNvSpPr>
          <p:nvPr>
            <p:ph sz="quarter" idx="4"/>
          </p:nvPr>
        </p:nvSpPr>
        <p:spPr>
          <a:xfrm>
            <a:off x="7416805" y="3891915"/>
            <a:ext cx="5661965" cy="3159126"/>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4.png"/><Relationship Id="rId2" Type="http://schemas.openxmlformats.org/officeDocument/2006/relationships/slideLayout" Target="../slideLayouts/slideLayout2.xml"/><Relationship Id="rId19" Type="http://schemas.openxmlformats.org/officeDocument/2006/relationships/image" Target="../media/image3.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 y="1"/>
            <a:ext cx="14626590" cy="8227458"/>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a:fillRect/>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a:fillRect/>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panose="020B0604020202020204"/>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panose="020B0604020202020204"/>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panose="020B0604020202020204"/>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panose="020B0604020202020204"/>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panose="020B0604020202020204"/>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panose="020B0604020202020204"/>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panose="020B0604020202020204"/>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panose="020B0604020202020204"/>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8.xml"/><Relationship Id="rId2" Type="http://schemas.openxmlformats.org/officeDocument/2006/relationships/image" Target="../media/image21.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8.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8.xml"/><Relationship Id="rId2" Type="http://schemas.openxmlformats.org/officeDocument/2006/relationships/image" Target="../media/image10.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8.xml"/><Relationship Id="rId2" Type="http://schemas.openxmlformats.org/officeDocument/2006/relationships/image" Target="../media/image11.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hyperlink" Target="https://gamma.app/" TargetMode="Externa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hyperlink" Target="https://gamma.app/" TargetMode="Externa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3" name="Group 42"/>
          <p:cNvGrpSpPr>
            <a:grpSpLocks noGrp="1" noRot="1" noChangeAspect="1" noMove="1" noResize="1" noUngrp="1"/>
          </p:cNvGrpSpPr>
          <p:nvPr/>
        </p:nvGrpSpPr>
        <p:grpSpPr>
          <a:xfrm>
            <a:off x="0" y="0"/>
            <a:ext cx="14626590" cy="8246671"/>
            <a:chOff x="0" y="0"/>
            <a:chExt cx="12188825" cy="6872226"/>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4" name="Rectangle 43"/>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2" r="47673"/>
            <a:stretch>
              <a:fillRect/>
            </a:stretch>
          </p:blipFill>
          <p:spPr>
            <a:xfrm rot="5400000">
              <a:off x="5245268" y="530352"/>
              <a:ext cx="1673352" cy="612648"/>
            </a:xfrm>
            <a:prstGeom prst="rect">
              <a:avLst/>
            </a:prstGeom>
          </p:spPr>
        </p:pic>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r="48819"/>
            <a:stretch>
              <a:fillRect/>
            </a:stretch>
          </p:blipFill>
          <p:spPr>
            <a:xfrm rot="5400000">
              <a:off x="5263556" y="5747514"/>
              <a:ext cx="1636776" cy="612648"/>
            </a:xfrm>
            <a:prstGeom prst="rect">
              <a:avLst/>
            </a:prstGeom>
          </p:spPr>
        </p:pic>
      </p:grpSp>
      <p:cxnSp>
        <p:nvCxnSpPr>
          <p:cNvPr id="45" name="Straight Connector 44"/>
          <p:cNvCxnSpPr>
            <a:cxnSpLocks noGrp="1" noRot="1" noChangeAspect="1" noMove="1" noResize="1" noEditPoints="1" noAdjustHandles="1" noChangeArrowheads="1" noChangeShapeType="1"/>
          </p:cNvCxnSpPr>
          <p:nvPr/>
        </p:nvCxnSpPr>
        <p:spPr>
          <a:xfrm>
            <a:off x="3230878" y="4226557"/>
            <a:ext cx="8178802" cy="0"/>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15" descr="A colorful dots in a white background&#10;&#10;Description automatically generated"/>
          <p:cNvPicPr>
            <a:picLocks noChangeAspect="1"/>
          </p:cNvPicPr>
          <p:nvPr/>
        </p:nvPicPr>
        <p:blipFill rotWithShape="1">
          <a:blip r:embed="rId4"/>
          <a:srcRect t="12877" b="12123"/>
          <a:stretch>
            <a:fillRect/>
          </a:stretch>
        </p:blipFill>
        <p:spPr>
          <a:xfrm>
            <a:off x="20" y="10"/>
            <a:ext cx="14630380" cy="8229590"/>
          </a:xfrm>
          <a:prstGeom prst="rect">
            <a:avLst/>
          </a:prstGeom>
        </p:spPr>
      </p:pic>
      <p:grpSp>
        <p:nvGrpSpPr>
          <p:cNvPr id="46" name="Group 45"/>
          <p:cNvGrpSpPr>
            <a:grpSpLocks noGrp="1" noRot="1" noChangeAspect="1" noMove="1" noResize="1" noUngrp="1"/>
          </p:cNvGrpSpPr>
          <p:nvPr/>
        </p:nvGrpSpPr>
        <p:grpSpPr>
          <a:xfrm>
            <a:off x="2643139" y="0"/>
            <a:ext cx="9369791" cy="8246671"/>
            <a:chOff x="2202616" y="0"/>
            <a:chExt cx="7808159" cy="6872226"/>
          </a:xfrm>
        </p:grpSpPr>
        <p:sp>
          <p:nvSpPr>
            <p:cNvPr id="47" name="Rectangle 46"/>
            <p:cNvSpPr/>
            <p:nvPr/>
          </p:nvSpPr>
          <p:spPr>
            <a:xfrm>
              <a:off x="2202616" y="1411015"/>
              <a:ext cx="7808159" cy="4103960"/>
            </a:xfrm>
            <a:prstGeom prst="rect">
              <a:avLst/>
            </a:prstGeom>
            <a:blipFill dpi="0" rotWithShape="1">
              <a:blip r:embed="rId5">
                <a:alphaModFix amt="89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32" name="Group 31"/>
            <p:cNvGrpSpPr/>
            <p:nvPr/>
          </p:nvGrpSpPr>
          <p:grpSpPr>
            <a:xfrm>
              <a:off x="5751576" y="0"/>
              <a:ext cx="658370" cy="6872226"/>
              <a:chOff x="5751576" y="0"/>
              <a:chExt cx="658370" cy="6872226"/>
            </a:xfrm>
          </p:grpSpPr>
          <p:sp>
            <p:nvSpPr>
              <p:cNvPr id="49" name="Rounded Rectangle 27"/>
              <p:cNvSpPr/>
              <p:nvPr/>
            </p:nvSpPr>
            <p:spPr>
              <a:xfrm rot="5400000">
                <a:off x="6057900" y="1339739"/>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l="2" r="47673"/>
              <a:stretch>
                <a:fillRect/>
              </a:stretch>
            </p:blipFill>
            <p:spPr>
              <a:xfrm rot="5400000">
                <a:off x="5245268" y="530352"/>
                <a:ext cx="1673352" cy="612648"/>
              </a:xfrm>
              <a:prstGeom prst="rect">
                <a:avLst/>
              </a:prstGeom>
            </p:spPr>
          </p:pic>
          <p:sp>
            <p:nvSpPr>
              <p:cNvPr id="51" name="Rounded Rectangle 29"/>
              <p:cNvSpPr/>
              <p:nvPr/>
            </p:nvSpPr>
            <p:spPr>
              <a:xfrm rot="5400000">
                <a:off x="6057902" y="4907292"/>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rotWithShape="1">
              <a:blip r:embed="rId3">
                <a:extLst>
                  <a:ext uri="{28A0092B-C50C-407E-A947-70E740481C1C}">
                    <a14:useLocalDpi xmlns:a14="http://schemas.microsoft.com/office/drawing/2010/main" val="0"/>
                  </a:ext>
                </a:extLst>
              </a:blip>
              <a:srcRect r="48819"/>
              <a:stretch>
                <a:fillRect/>
              </a:stretch>
            </p:blipFill>
            <p:spPr>
              <a:xfrm rot="5400000">
                <a:off x="5263556" y="5747514"/>
                <a:ext cx="1636776" cy="612648"/>
              </a:xfrm>
              <a:prstGeom prst="rect">
                <a:avLst/>
              </a:prstGeom>
            </p:spPr>
          </p:pic>
        </p:grpSp>
      </p:grpSp>
      <p:sp>
        <p:nvSpPr>
          <p:cNvPr id="2" name="Title 1"/>
          <p:cNvSpPr>
            <a:spLocks noGrp="1"/>
          </p:cNvSpPr>
          <p:nvPr>
            <p:ph type="title"/>
          </p:nvPr>
        </p:nvSpPr>
        <p:spPr>
          <a:xfrm>
            <a:off x="3230877" y="3234052"/>
            <a:ext cx="8178803" cy="1818639"/>
          </a:xfrm>
        </p:spPr>
        <p:txBody>
          <a:bodyPr vert="horz" lIns="91440" tIns="45720" rIns="91440" bIns="45720" rtlCol="0" anchor="b">
            <a:normAutofit/>
          </a:bodyPr>
          <a:lstStyle/>
          <a:p>
            <a:pPr defTabSz="457200"/>
            <a:r>
              <a:rPr lang="en-US" sz="5400"/>
              <a:t>Web Development - Website for Gardening</a:t>
            </a:r>
            <a:endParaRPr lang="en-US" sz="5400"/>
          </a:p>
        </p:txBody>
      </p:sp>
      <p:sp>
        <p:nvSpPr>
          <p:cNvPr id="4" name="Text Placeholder 3"/>
          <p:cNvSpPr>
            <a:spLocks noGrp="1"/>
          </p:cNvSpPr>
          <p:nvPr>
            <p:ph type="body" idx="1"/>
          </p:nvPr>
        </p:nvSpPr>
        <p:spPr>
          <a:xfrm>
            <a:off x="3230877" y="4389116"/>
            <a:ext cx="8178803" cy="1584962"/>
          </a:xfrm>
        </p:spPr>
        <p:txBody>
          <a:bodyPr vert="horz" lIns="91440" tIns="45720" rIns="91440" bIns="45720" rtlCol="0" anchor="t">
            <a:normAutofit/>
          </a:bodyPr>
          <a:lstStyle/>
          <a:p>
            <a:pPr algn="just" defTabSz="457200">
              <a:spcAft>
                <a:spcPts val="600"/>
              </a:spcAft>
            </a:pPr>
            <a:endParaRPr lang="en-US" sz="3200" b="1" dirty="0">
              <a:solidFill>
                <a:schemeClr val="accent1">
                  <a:lumMod val="60000"/>
                  <a:lumOff val="40000"/>
                </a:schemeClr>
              </a:solidFill>
            </a:endParaRPr>
          </a:p>
          <a:p>
            <a:pPr algn="just" defTabSz="457200">
              <a:spcAft>
                <a:spcPts val="600"/>
              </a:spcAft>
            </a:pPr>
            <a:r>
              <a:rPr lang="en-US" sz="2100" dirty="0"/>
              <a:t>                                                                   </a:t>
            </a:r>
            <a:br>
              <a:rPr lang="en-US" sz="2100" dirty="0"/>
            </a:br>
            <a:r>
              <a:rPr lang="en-US" sz="2100" dirty="0"/>
              <a:t>                                                                         </a:t>
            </a:r>
            <a:endParaRPr lang="en-US" sz="2100" dirty="0"/>
          </a:p>
        </p:txBody>
      </p:sp>
      <p:cxnSp>
        <p:nvCxnSpPr>
          <p:cNvPr id="53" name="Straight Connector 52"/>
          <p:cNvCxnSpPr>
            <a:cxnSpLocks noGrp="1" noRot="1" noChangeAspect="1" noMove="1" noResize="1" noEditPoints="1" noAdjustHandles="1" noChangeArrowheads="1" noChangeShapeType="1"/>
          </p:cNvCxnSpPr>
          <p:nvPr/>
        </p:nvCxnSpPr>
        <p:spPr>
          <a:xfrm>
            <a:off x="3230878"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lang="en-US"/>
          </a:p>
        </p:txBody>
      </p:sp>
      <p:pic>
        <p:nvPicPr>
          <p:cNvPr id="4" name="Image 1" descr="preencoded.png"/>
          <p:cNvPicPr>
            <a:picLocks noChangeAspect="1"/>
          </p:cNvPicPr>
          <p:nvPr/>
        </p:nvPicPr>
        <p:blipFill>
          <a:blip r:embed="rId2"/>
          <a:srcRect r="399"/>
          <a:stretch>
            <a:fillRect/>
          </a:stretch>
        </p:blipFill>
        <p:spPr>
          <a:xfrm>
            <a:off x="-7620" y="0"/>
            <a:ext cx="3642995" cy="8229600"/>
          </a:xfrm>
          <a:prstGeom prst="rect">
            <a:avLst/>
          </a:prstGeom>
        </p:spPr>
      </p:pic>
      <p:sp>
        <p:nvSpPr>
          <p:cNvPr id="5" name="Text 1"/>
          <p:cNvSpPr/>
          <p:nvPr/>
        </p:nvSpPr>
        <p:spPr>
          <a:xfrm>
            <a:off x="4490799" y="1245989"/>
            <a:ext cx="9306401" cy="1388745"/>
          </a:xfrm>
          <a:prstGeom prst="rect">
            <a:avLst/>
          </a:prstGeom>
          <a:noFill/>
        </p:spPr>
        <p:txBody>
          <a:bodyPr wrap="square" rtlCol="0" anchor="t"/>
          <a:lstStyle/>
          <a:p>
            <a:pPr marL="0" indent="0">
              <a:lnSpc>
                <a:spcPts val="5470"/>
              </a:lnSpc>
              <a:buNone/>
            </a:pPr>
            <a:r>
              <a:rPr lang="en-US" sz="4000" dirty="0">
                <a:solidFill>
                  <a:srgbClr val="5C4E3D"/>
                </a:solidFill>
                <a:latin typeface="Libre Baskerville" pitchFamily="34" charset="0"/>
                <a:ea typeface="Libre Baskerville" pitchFamily="34" charset="-122"/>
                <a:cs typeface="Libre Baskerville" pitchFamily="34" charset="-120"/>
              </a:rPr>
              <a:t>Proprietary Software: Streamlining Web Development</a:t>
            </a:r>
            <a:endParaRPr lang="en-US" sz="4000" dirty="0"/>
          </a:p>
        </p:txBody>
      </p:sp>
      <p:sp>
        <p:nvSpPr>
          <p:cNvPr id="6" name="Shape 2"/>
          <p:cNvSpPr/>
          <p:nvPr/>
        </p:nvSpPr>
        <p:spPr>
          <a:xfrm>
            <a:off x="4490799" y="3217902"/>
            <a:ext cx="499943" cy="499943"/>
          </a:xfrm>
          <a:prstGeom prst="roundRect">
            <a:avLst>
              <a:gd name="adj" fmla="val 20000"/>
            </a:avLst>
          </a:prstGeom>
          <a:solidFill>
            <a:srgbClr val="F7EDD4"/>
          </a:solidFill>
          <a:ln w="7620">
            <a:solidFill>
              <a:srgbClr val="DDD3BA"/>
            </a:solidFill>
            <a:prstDash val="solid"/>
          </a:ln>
        </p:spPr>
        <p:txBody>
          <a:bodyPr/>
          <a:lstStyle/>
          <a:p>
            <a:endParaRPr lang="en-US"/>
          </a:p>
        </p:txBody>
      </p:sp>
      <p:sp>
        <p:nvSpPr>
          <p:cNvPr id="7" name="Text 3"/>
          <p:cNvSpPr/>
          <p:nvPr/>
        </p:nvSpPr>
        <p:spPr>
          <a:xfrm>
            <a:off x="4666417" y="3259574"/>
            <a:ext cx="148709" cy="416481"/>
          </a:xfrm>
          <a:prstGeom prst="rect">
            <a:avLst/>
          </a:prstGeom>
          <a:noFill/>
        </p:spPr>
        <p:txBody>
          <a:bodyPr wrap="none" rtlCol="0" anchor="t"/>
          <a:lstStyle/>
          <a:p>
            <a:pPr marL="0" indent="0" algn="ctr">
              <a:lnSpc>
                <a:spcPts val="3280"/>
              </a:lnSpc>
              <a:buNone/>
            </a:pPr>
            <a:r>
              <a:rPr lang="en-US" sz="2625" dirty="0">
                <a:solidFill>
                  <a:srgbClr val="454240"/>
                </a:solidFill>
                <a:latin typeface="Libre Baskerville" pitchFamily="34" charset="0"/>
                <a:ea typeface="Libre Baskerville" pitchFamily="34" charset="-122"/>
                <a:cs typeface="Libre Baskerville" pitchFamily="34" charset="-120"/>
              </a:rPr>
              <a:t>1</a:t>
            </a:r>
            <a:endParaRPr lang="en-US" sz="2625" dirty="0"/>
          </a:p>
        </p:txBody>
      </p:sp>
      <p:sp>
        <p:nvSpPr>
          <p:cNvPr id="8" name="Text 4"/>
          <p:cNvSpPr/>
          <p:nvPr/>
        </p:nvSpPr>
        <p:spPr>
          <a:xfrm>
            <a:off x="5212913" y="3217902"/>
            <a:ext cx="2777490" cy="347186"/>
          </a:xfrm>
          <a:prstGeom prst="rect">
            <a:avLst/>
          </a:prstGeom>
          <a:noFill/>
        </p:spPr>
        <p:txBody>
          <a:bodyPr wrap="none" rtlCol="0" anchor="t"/>
          <a:lstStyle/>
          <a:p>
            <a:pPr marL="0" indent="0">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PHP</a:t>
            </a:r>
            <a:endParaRPr lang="en-US" sz="2185" dirty="0"/>
          </a:p>
        </p:txBody>
      </p:sp>
      <p:sp>
        <p:nvSpPr>
          <p:cNvPr id="9" name="Text 5"/>
          <p:cNvSpPr/>
          <p:nvPr/>
        </p:nvSpPr>
        <p:spPr>
          <a:xfrm>
            <a:off x="5212913" y="3698319"/>
            <a:ext cx="3820001" cy="1666280"/>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A widely-used server-side scripting language that enables the creation of dynamic, database-driven websites and web applications.</a:t>
            </a:r>
            <a:endParaRPr lang="en-US" sz="1750" dirty="0"/>
          </a:p>
        </p:txBody>
      </p:sp>
      <p:sp>
        <p:nvSpPr>
          <p:cNvPr id="10" name="Shape 6"/>
          <p:cNvSpPr/>
          <p:nvPr/>
        </p:nvSpPr>
        <p:spPr>
          <a:xfrm>
            <a:off x="9255085" y="3217902"/>
            <a:ext cx="499943" cy="499943"/>
          </a:xfrm>
          <a:prstGeom prst="roundRect">
            <a:avLst>
              <a:gd name="adj" fmla="val 20000"/>
            </a:avLst>
          </a:prstGeom>
          <a:solidFill>
            <a:srgbClr val="F7EDD4"/>
          </a:solidFill>
          <a:ln w="7620">
            <a:solidFill>
              <a:srgbClr val="DDD3BA"/>
            </a:solidFill>
            <a:prstDash val="solid"/>
          </a:ln>
        </p:spPr>
        <p:txBody>
          <a:bodyPr/>
          <a:lstStyle/>
          <a:p>
            <a:endParaRPr lang="en-US"/>
          </a:p>
        </p:txBody>
      </p:sp>
      <p:sp>
        <p:nvSpPr>
          <p:cNvPr id="11" name="Text 7"/>
          <p:cNvSpPr/>
          <p:nvPr/>
        </p:nvSpPr>
        <p:spPr>
          <a:xfrm>
            <a:off x="9402366" y="3259574"/>
            <a:ext cx="205383" cy="416481"/>
          </a:xfrm>
          <a:prstGeom prst="rect">
            <a:avLst/>
          </a:prstGeom>
          <a:noFill/>
        </p:spPr>
        <p:txBody>
          <a:bodyPr wrap="none" rtlCol="0" anchor="t"/>
          <a:lstStyle/>
          <a:p>
            <a:pPr marL="0" indent="0" algn="ctr">
              <a:lnSpc>
                <a:spcPts val="3280"/>
              </a:lnSpc>
              <a:buNone/>
            </a:pPr>
            <a:r>
              <a:rPr lang="en-US" sz="2625" dirty="0">
                <a:solidFill>
                  <a:srgbClr val="454240"/>
                </a:solidFill>
                <a:latin typeface="Libre Baskerville" pitchFamily="34" charset="0"/>
                <a:ea typeface="Libre Baskerville" pitchFamily="34" charset="-122"/>
                <a:cs typeface="Libre Baskerville" pitchFamily="34" charset="-120"/>
              </a:rPr>
              <a:t>2</a:t>
            </a:r>
            <a:endParaRPr lang="en-US" sz="2625" dirty="0"/>
          </a:p>
        </p:txBody>
      </p:sp>
      <p:sp>
        <p:nvSpPr>
          <p:cNvPr id="12" name="Text 8"/>
          <p:cNvSpPr/>
          <p:nvPr/>
        </p:nvSpPr>
        <p:spPr>
          <a:xfrm>
            <a:off x="9977199" y="3217902"/>
            <a:ext cx="2777490" cy="347186"/>
          </a:xfrm>
          <a:prstGeom prst="rect">
            <a:avLst/>
          </a:prstGeom>
          <a:noFill/>
        </p:spPr>
        <p:txBody>
          <a:bodyPr wrap="none" rtlCol="0" anchor="t"/>
          <a:lstStyle/>
          <a:p>
            <a:pPr marL="0" indent="0">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MySQL</a:t>
            </a:r>
            <a:endParaRPr lang="en-US" sz="2185" dirty="0"/>
          </a:p>
        </p:txBody>
      </p:sp>
      <p:sp>
        <p:nvSpPr>
          <p:cNvPr id="13" name="Text 9"/>
          <p:cNvSpPr/>
          <p:nvPr/>
        </p:nvSpPr>
        <p:spPr>
          <a:xfrm>
            <a:off x="9977199" y="3698319"/>
            <a:ext cx="3820001" cy="1333024"/>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A powerful relational database management system (RDBMS) that provides efficient data storage and retrieval for web applications.</a:t>
            </a:r>
            <a:endParaRPr lang="en-US" sz="1750" dirty="0"/>
          </a:p>
        </p:txBody>
      </p:sp>
      <p:sp>
        <p:nvSpPr>
          <p:cNvPr id="15" name="Text 11"/>
          <p:cNvSpPr/>
          <p:nvPr/>
        </p:nvSpPr>
        <p:spPr>
          <a:xfrm>
            <a:off x="4638080" y="5878354"/>
            <a:ext cx="205383" cy="416481"/>
          </a:xfrm>
          <a:prstGeom prst="rect">
            <a:avLst/>
          </a:prstGeom>
          <a:noFill/>
        </p:spPr>
        <p:txBody>
          <a:bodyPr wrap="none" rtlCol="0" anchor="t"/>
          <a:lstStyle/>
          <a:p>
            <a:pPr marL="0" indent="0" algn="ctr">
              <a:lnSpc>
                <a:spcPts val="3280"/>
              </a:lnSpc>
              <a:buNone/>
            </a:pPr>
            <a:endParaRPr lang="en-US" sz="262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lang="en-US"/>
          </a:p>
        </p:txBody>
      </p:sp>
      <p:sp>
        <p:nvSpPr>
          <p:cNvPr id="4" name="Text 1"/>
          <p:cNvSpPr/>
          <p:nvPr/>
        </p:nvSpPr>
        <p:spPr>
          <a:xfrm>
            <a:off x="2037993" y="980718"/>
            <a:ext cx="10554414" cy="1388745"/>
          </a:xfrm>
          <a:prstGeom prst="rect">
            <a:avLst/>
          </a:prstGeom>
          <a:noFill/>
        </p:spPr>
        <p:txBody>
          <a:bodyPr wrap="square" rtlCol="0" anchor="t"/>
          <a:lstStyle/>
          <a:p>
            <a:pPr marL="0" indent="0">
              <a:lnSpc>
                <a:spcPts val="5470"/>
              </a:lnSpc>
              <a:buNone/>
            </a:pPr>
            <a:r>
              <a:rPr lang="en-US" sz="4375" dirty="0">
                <a:solidFill>
                  <a:srgbClr val="5C4E3D"/>
                </a:solidFill>
                <a:latin typeface="Libre Baskerville" pitchFamily="34" charset="0"/>
                <a:ea typeface="Libre Baskerville" pitchFamily="34" charset="-122"/>
                <a:cs typeface="Libre Baskerville" pitchFamily="34" charset="-120"/>
              </a:rPr>
              <a:t>User Experience Design: Crafting Engaging Interactions</a:t>
            </a:r>
            <a:endParaRPr lang="en-US" sz="4375" dirty="0"/>
          </a:p>
        </p:txBody>
      </p:sp>
      <p:sp>
        <p:nvSpPr>
          <p:cNvPr id="5" name="Shape 2"/>
          <p:cNvSpPr/>
          <p:nvPr/>
        </p:nvSpPr>
        <p:spPr>
          <a:xfrm>
            <a:off x="2037993" y="2813804"/>
            <a:ext cx="5166122" cy="2273022"/>
          </a:xfrm>
          <a:prstGeom prst="roundRect">
            <a:avLst>
              <a:gd name="adj" fmla="val 4399"/>
            </a:avLst>
          </a:prstGeom>
          <a:solidFill>
            <a:srgbClr val="F7EDD4"/>
          </a:solidFill>
          <a:ln w="7620">
            <a:solidFill>
              <a:srgbClr val="DDD3BA"/>
            </a:solidFill>
            <a:prstDash val="solid"/>
          </a:ln>
        </p:spPr>
        <p:txBody>
          <a:bodyPr/>
          <a:lstStyle/>
          <a:p>
            <a:endParaRPr lang="en-US"/>
          </a:p>
        </p:txBody>
      </p:sp>
      <p:sp>
        <p:nvSpPr>
          <p:cNvPr id="6" name="Text 3"/>
          <p:cNvSpPr/>
          <p:nvPr/>
        </p:nvSpPr>
        <p:spPr>
          <a:xfrm>
            <a:off x="2267783" y="3043595"/>
            <a:ext cx="2777490" cy="347186"/>
          </a:xfrm>
          <a:prstGeom prst="rect">
            <a:avLst/>
          </a:prstGeom>
          <a:noFill/>
        </p:spPr>
        <p:txBody>
          <a:bodyPr wrap="none" rtlCol="0" anchor="t"/>
          <a:lstStyle/>
          <a:p>
            <a:pPr marL="0" indent="0">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Usability</a:t>
            </a:r>
            <a:endParaRPr lang="en-US" sz="2185" dirty="0"/>
          </a:p>
        </p:txBody>
      </p:sp>
      <p:sp>
        <p:nvSpPr>
          <p:cNvPr id="7" name="Text 4"/>
          <p:cNvSpPr/>
          <p:nvPr/>
        </p:nvSpPr>
        <p:spPr>
          <a:xfrm>
            <a:off x="2267783" y="3524012"/>
            <a:ext cx="4706541" cy="999768"/>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Ensuring that websites are easy to navigate and intuitive to use, enhancing the overall user experience and satisfaction.</a:t>
            </a:r>
            <a:endParaRPr lang="en-US" sz="1750" dirty="0"/>
          </a:p>
        </p:txBody>
      </p:sp>
      <p:sp>
        <p:nvSpPr>
          <p:cNvPr id="8" name="Shape 5"/>
          <p:cNvSpPr/>
          <p:nvPr/>
        </p:nvSpPr>
        <p:spPr>
          <a:xfrm>
            <a:off x="7426285" y="2813804"/>
            <a:ext cx="5166122" cy="2273022"/>
          </a:xfrm>
          <a:prstGeom prst="roundRect">
            <a:avLst>
              <a:gd name="adj" fmla="val 4399"/>
            </a:avLst>
          </a:prstGeom>
          <a:solidFill>
            <a:srgbClr val="F7EDD4"/>
          </a:solidFill>
          <a:ln w="7620">
            <a:solidFill>
              <a:srgbClr val="DDD3BA"/>
            </a:solidFill>
            <a:prstDash val="solid"/>
          </a:ln>
        </p:spPr>
        <p:txBody>
          <a:bodyPr/>
          <a:lstStyle/>
          <a:p>
            <a:endParaRPr lang="en-US"/>
          </a:p>
        </p:txBody>
      </p:sp>
      <p:sp>
        <p:nvSpPr>
          <p:cNvPr id="9" name="Text 6"/>
          <p:cNvSpPr/>
          <p:nvPr/>
        </p:nvSpPr>
        <p:spPr>
          <a:xfrm>
            <a:off x="7656076" y="3043595"/>
            <a:ext cx="2777490" cy="347186"/>
          </a:xfrm>
          <a:prstGeom prst="rect">
            <a:avLst/>
          </a:prstGeom>
          <a:noFill/>
        </p:spPr>
        <p:txBody>
          <a:bodyPr wrap="none" rtlCol="0" anchor="t"/>
          <a:lstStyle/>
          <a:p>
            <a:pPr marL="0" indent="0">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Accessibility</a:t>
            </a:r>
            <a:endParaRPr lang="en-US" sz="2185" dirty="0"/>
          </a:p>
        </p:txBody>
      </p:sp>
      <p:sp>
        <p:nvSpPr>
          <p:cNvPr id="10" name="Text 7"/>
          <p:cNvSpPr/>
          <p:nvPr/>
        </p:nvSpPr>
        <p:spPr>
          <a:xfrm>
            <a:off x="7656076" y="3524012"/>
            <a:ext cx="4706541" cy="1333024"/>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Designing for inclusivity, ensuring that websites are accessible to users with disabilities, and improving overall reach and engagement.</a:t>
            </a:r>
            <a:endParaRPr lang="en-US" sz="1750" dirty="0"/>
          </a:p>
        </p:txBody>
      </p:sp>
      <p:sp>
        <p:nvSpPr>
          <p:cNvPr id="11" name="Shape 8"/>
          <p:cNvSpPr/>
          <p:nvPr/>
        </p:nvSpPr>
        <p:spPr>
          <a:xfrm>
            <a:off x="2038350" y="5309235"/>
            <a:ext cx="5165725" cy="2211070"/>
          </a:xfrm>
          <a:prstGeom prst="roundRect">
            <a:avLst>
              <a:gd name="adj" fmla="val 5155"/>
            </a:avLst>
          </a:prstGeom>
          <a:solidFill>
            <a:srgbClr val="F7EDD4"/>
          </a:solidFill>
          <a:ln w="7620">
            <a:solidFill>
              <a:srgbClr val="DDD3BA"/>
            </a:solidFill>
            <a:prstDash val="solid"/>
          </a:ln>
        </p:spPr>
        <p:txBody>
          <a:bodyPr/>
          <a:lstStyle/>
          <a:p>
            <a:endParaRPr lang="en-US"/>
          </a:p>
        </p:txBody>
      </p:sp>
      <p:sp>
        <p:nvSpPr>
          <p:cNvPr id="12" name="Text 9"/>
          <p:cNvSpPr/>
          <p:nvPr/>
        </p:nvSpPr>
        <p:spPr>
          <a:xfrm>
            <a:off x="2267783" y="5538788"/>
            <a:ext cx="2777490" cy="347186"/>
          </a:xfrm>
          <a:prstGeom prst="rect">
            <a:avLst/>
          </a:prstGeom>
          <a:noFill/>
        </p:spPr>
        <p:txBody>
          <a:bodyPr wrap="none" rtlCol="0" anchor="t"/>
          <a:lstStyle/>
          <a:p>
            <a:pPr marL="0" indent="0">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Personalization</a:t>
            </a:r>
            <a:endParaRPr lang="en-US" sz="2185" dirty="0"/>
          </a:p>
        </p:txBody>
      </p:sp>
      <p:sp>
        <p:nvSpPr>
          <p:cNvPr id="13" name="Text 10"/>
          <p:cNvSpPr/>
          <p:nvPr/>
        </p:nvSpPr>
        <p:spPr>
          <a:xfrm>
            <a:off x="2267783" y="6019205"/>
            <a:ext cx="4706541" cy="999768"/>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Tailoring the user experience to individual preferences and needs, creating a more engaging and relevant interaction.</a:t>
            </a:r>
            <a:endParaRPr lang="en-US" sz="1750" dirty="0"/>
          </a:p>
        </p:txBody>
      </p:sp>
      <p:sp>
        <p:nvSpPr>
          <p:cNvPr id="14" name="Shape 11"/>
          <p:cNvSpPr/>
          <p:nvPr/>
        </p:nvSpPr>
        <p:spPr>
          <a:xfrm>
            <a:off x="7426960" y="5309235"/>
            <a:ext cx="5165725" cy="2216785"/>
          </a:xfrm>
          <a:prstGeom prst="roundRect">
            <a:avLst>
              <a:gd name="adj" fmla="val 5155"/>
            </a:avLst>
          </a:prstGeom>
          <a:solidFill>
            <a:srgbClr val="F7EDD4"/>
          </a:solidFill>
          <a:ln w="7620">
            <a:solidFill>
              <a:srgbClr val="DDD3BA"/>
            </a:solidFill>
            <a:prstDash val="solid"/>
          </a:ln>
        </p:spPr>
        <p:txBody>
          <a:bodyPr/>
          <a:lstStyle/>
          <a:p>
            <a:endParaRPr lang="en-US"/>
          </a:p>
        </p:txBody>
      </p:sp>
      <p:sp>
        <p:nvSpPr>
          <p:cNvPr id="15" name="Text 12"/>
          <p:cNvSpPr/>
          <p:nvPr/>
        </p:nvSpPr>
        <p:spPr>
          <a:xfrm>
            <a:off x="7656076" y="5538788"/>
            <a:ext cx="2777490" cy="347186"/>
          </a:xfrm>
          <a:prstGeom prst="rect">
            <a:avLst/>
          </a:prstGeom>
          <a:noFill/>
        </p:spPr>
        <p:txBody>
          <a:bodyPr wrap="none" rtlCol="0" anchor="t"/>
          <a:lstStyle/>
          <a:p>
            <a:pPr marL="0" indent="0">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Optimization</a:t>
            </a:r>
            <a:endParaRPr lang="en-US" sz="2185" dirty="0"/>
          </a:p>
        </p:txBody>
      </p:sp>
      <p:sp>
        <p:nvSpPr>
          <p:cNvPr id="16" name="Text 13"/>
          <p:cNvSpPr/>
          <p:nvPr/>
        </p:nvSpPr>
        <p:spPr>
          <a:xfrm>
            <a:off x="7656076" y="6019205"/>
            <a:ext cx="4706541" cy="999768"/>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Continuously improving the website's performance, content, and features based on user feedback and data analysis.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lang="en-US"/>
          </a:p>
        </p:txBody>
      </p:sp>
      <p:sp>
        <p:nvSpPr>
          <p:cNvPr id="4" name="Text 1"/>
          <p:cNvSpPr/>
          <p:nvPr/>
        </p:nvSpPr>
        <p:spPr>
          <a:xfrm>
            <a:off x="2037993" y="1229201"/>
            <a:ext cx="10554414" cy="1388745"/>
          </a:xfrm>
          <a:prstGeom prst="rect">
            <a:avLst/>
          </a:prstGeom>
          <a:noFill/>
        </p:spPr>
        <p:txBody>
          <a:bodyPr wrap="square" rtlCol="0" anchor="t"/>
          <a:lstStyle/>
          <a:p>
            <a:pPr marL="0" indent="0">
              <a:lnSpc>
                <a:spcPts val="5470"/>
              </a:lnSpc>
              <a:buNone/>
            </a:pPr>
            <a:r>
              <a:rPr lang="en-US" sz="4375" dirty="0">
                <a:solidFill>
                  <a:srgbClr val="5C4E3D"/>
                </a:solidFill>
                <a:latin typeface="Libre Baskerville" pitchFamily="34" charset="0"/>
                <a:ea typeface="Libre Baskerville" pitchFamily="34" charset="-122"/>
                <a:cs typeface="Libre Baskerville" pitchFamily="34" charset="-120"/>
              </a:rPr>
              <a:t>Search Engine Optimization: Enhancing Visibility</a:t>
            </a:r>
            <a:endParaRPr lang="en-US" sz="4375" dirty="0"/>
          </a:p>
        </p:txBody>
      </p:sp>
      <p:pic>
        <p:nvPicPr>
          <p:cNvPr id="5" name="Image 1" descr="preencoded.png"/>
          <p:cNvPicPr>
            <a:picLocks noChangeAspect="1"/>
          </p:cNvPicPr>
          <p:nvPr/>
        </p:nvPicPr>
        <p:blipFill>
          <a:blip r:embed="rId2"/>
          <a:stretch>
            <a:fillRect/>
          </a:stretch>
        </p:blipFill>
        <p:spPr>
          <a:xfrm>
            <a:off x="2037993" y="3062288"/>
            <a:ext cx="555427" cy="555427"/>
          </a:xfrm>
          <a:prstGeom prst="rect">
            <a:avLst/>
          </a:prstGeom>
        </p:spPr>
      </p:pic>
      <p:sp>
        <p:nvSpPr>
          <p:cNvPr id="6" name="Text 2"/>
          <p:cNvSpPr/>
          <p:nvPr/>
        </p:nvSpPr>
        <p:spPr>
          <a:xfrm>
            <a:off x="2037993" y="3839885"/>
            <a:ext cx="2388632" cy="694373"/>
          </a:xfrm>
          <a:prstGeom prst="rect">
            <a:avLst/>
          </a:prstGeom>
          <a:noFill/>
        </p:spPr>
        <p:txBody>
          <a:bodyPr wrap="square" rtlCol="0" anchor="t"/>
          <a:lstStyle/>
          <a:p>
            <a:pPr marL="0" indent="0" algn="l">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Keyword Research</a:t>
            </a:r>
            <a:endParaRPr lang="en-US" sz="2185" dirty="0"/>
          </a:p>
        </p:txBody>
      </p:sp>
      <p:sp>
        <p:nvSpPr>
          <p:cNvPr id="7" name="Text 3"/>
          <p:cNvSpPr/>
          <p:nvPr/>
        </p:nvSpPr>
        <p:spPr>
          <a:xfrm>
            <a:off x="2037993" y="4667488"/>
            <a:ext cx="2388632" cy="1999536"/>
          </a:xfrm>
          <a:prstGeom prst="rect">
            <a:avLst/>
          </a:prstGeom>
          <a:noFill/>
        </p:spPr>
        <p:txBody>
          <a:bodyPr wrap="square" rtlCol="0" anchor="t"/>
          <a:lstStyle/>
          <a:p>
            <a:pPr marL="0" indent="0" algn="l">
              <a:lnSpc>
                <a:spcPts val="2625"/>
              </a:lnSpc>
              <a:buNone/>
            </a:pPr>
            <a:r>
              <a:rPr lang="en-US" sz="1750" dirty="0">
                <a:solidFill>
                  <a:srgbClr val="454240"/>
                </a:solidFill>
                <a:latin typeface="DM Sans" pitchFamily="34" charset="0"/>
                <a:ea typeface="DM Sans" pitchFamily="34" charset="-122"/>
                <a:cs typeface="DM Sans" pitchFamily="34" charset="-120"/>
              </a:rPr>
              <a:t>Identifying the most relevant and high-performing keywords to optimize content and improve search engine rankings.</a:t>
            </a:r>
            <a:endParaRPr lang="en-US" sz="1750" dirty="0"/>
          </a:p>
        </p:txBody>
      </p:sp>
      <p:pic>
        <p:nvPicPr>
          <p:cNvPr id="8" name="Image 2" descr="preencoded.png"/>
          <p:cNvPicPr>
            <a:picLocks noChangeAspect="1"/>
          </p:cNvPicPr>
          <p:nvPr/>
        </p:nvPicPr>
        <p:blipFill>
          <a:blip r:embed="rId3"/>
          <a:stretch>
            <a:fillRect/>
          </a:stretch>
        </p:blipFill>
        <p:spPr>
          <a:xfrm>
            <a:off x="4759881" y="3062288"/>
            <a:ext cx="555427" cy="555427"/>
          </a:xfrm>
          <a:prstGeom prst="rect">
            <a:avLst/>
          </a:prstGeom>
        </p:spPr>
      </p:pic>
      <p:sp>
        <p:nvSpPr>
          <p:cNvPr id="9" name="Text 4"/>
          <p:cNvSpPr/>
          <p:nvPr/>
        </p:nvSpPr>
        <p:spPr>
          <a:xfrm>
            <a:off x="4759881" y="3839885"/>
            <a:ext cx="2388632" cy="694373"/>
          </a:xfrm>
          <a:prstGeom prst="rect">
            <a:avLst/>
          </a:prstGeom>
          <a:noFill/>
        </p:spPr>
        <p:txBody>
          <a:bodyPr wrap="square" rtlCol="0" anchor="t"/>
          <a:lstStyle/>
          <a:p>
            <a:pPr marL="0" indent="0" algn="l">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Content Optimization</a:t>
            </a:r>
            <a:endParaRPr lang="en-US" sz="2185" dirty="0"/>
          </a:p>
        </p:txBody>
      </p:sp>
      <p:sp>
        <p:nvSpPr>
          <p:cNvPr id="10" name="Text 5"/>
          <p:cNvSpPr/>
          <p:nvPr/>
        </p:nvSpPr>
        <p:spPr>
          <a:xfrm>
            <a:off x="4759881" y="4667488"/>
            <a:ext cx="2388632" cy="1999536"/>
          </a:xfrm>
          <a:prstGeom prst="rect">
            <a:avLst/>
          </a:prstGeom>
          <a:noFill/>
        </p:spPr>
        <p:txBody>
          <a:bodyPr wrap="square" rtlCol="0" anchor="t"/>
          <a:lstStyle/>
          <a:p>
            <a:pPr marL="0" indent="0" algn="l">
              <a:lnSpc>
                <a:spcPts val="2625"/>
              </a:lnSpc>
              <a:buNone/>
            </a:pPr>
            <a:r>
              <a:rPr lang="en-US" sz="1750" dirty="0">
                <a:solidFill>
                  <a:srgbClr val="454240"/>
                </a:solidFill>
                <a:latin typeface="DM Sans" pitchFamily="34" charset="0"/>
                <a:ea typeface="DM Sans" pitchFamily="34" charset="-122"/>
                <a:cs typeface="DM Sans" pitchFamily="34" charset="-120"/>
              </a:rPr>
              <a:t>Crafting engaging and informative content that is tailored to user search intent and search engine algorithms.</a:t>
            </a:r>
            <a:endParaRPr lang="en-US" sz="1750" dirty="0"/>
          </a:p>
        </p:txBody>
      </p:sp>
      <p:pic>
        <p:nvPicPr>
          <p:cNvPr id="11" name="Image 3" descr="preencoded.png"/>
          <p:cNvPicPr>
            <a:picLocks noChangeAspect="1"/>
          </p:cNvPicPr>
          <p:nvPr/>
        </p:nvPicPr>
        <p:blipFill>
          <a:blip r:embed="rId4"/>
          <a:stretch>
            <a:fillRect/>
          </a:stretch>
        </p:blipFill>
        <p:spPr>
          <a:xfrm>
            <a:off x="7481768" y="3062288"/>
            <a:ext cx="555427" cy="555427"/>
          </a:xfrm>
          <a:prstGeom prst="rect">
            <a:avLst/>
          </a:prstGeom>
        </p:spPr>
      </p:pic>
      <p:sp>
        <p:nvSpPr>
          <p:cNvPr id="12" name="Text 6"/>
          <p:cNvSpPr/>
          <p:nvPr/>
        </p:nvSpPr>
        <p:spPr>
          <a:xfrm>
            <a:off x="7481768" y="3839885"/>
            <a:ext cx="2388632" cy="347186"/>
          </a:xfrm>
          <a:prstGeom prst="rect">
            <a:avLst/>
          </a:prstGeom>
          <a:noFill/>
        </p:spPr>
        <p:txBody>
          <a:bodyPr wrap="none" rtlCol="0" anchor="t"/>
          <a:lstStyle/>
          <a:p>
            <a:pPr marL="0" indent="0" algn="l">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Link Building</a:t>
            </a:r>
            <a:endParaRPr lang="en-US" sz="2185" dirty="0"/>
          </a:p>
        </p:txBody>
      </p:sp>
      <p:sp>
        <p:nvSpPr>
          <p:cNvPr id="13" name="Text 7"/>
          <p:cNvSpPr/>
          <p:nvPr/>
        </p:nvSpPr>
        <p:spPr>
          <a:xfrm>
            <a:off x="7481768" y="4320302"/>
            <a:ext cx="2388632" cy="1999536"/>
          </a:xfrm>
          <a:prstGeom prst="rect">
            <a:avLst/>
          </a:prstGeom>
          <a:noFill/>
        </p:spPr>
        <p:txBody>
          <a:bodyPr wrap="square" rtlCol="0" anchor="t"/>
          <a:lstStyle/>
          <a:p>
            <a:pPr marL="0" indent="0" algn="l">
              <a:lnSpc>
                <a:spcPts val="2625"/>
              </a:lnSpc>
              <a:buNone/>
            </a:pPr>
            <a:r>
              <a:rPr lang="en-US" sz="1750" dirty="0">
                <a:solidFill>
                  <a:srgbClr val="454240"/>
                </a:solidFill>
                <a:latin typeface="DM Sans" pitchFamily="34" charset="0"/>
                <a:ea typeface="DM Sans" pitchFamily="34" charset="-122"/>
                <a:cs typeface="DM Sans" pitchFamily="34" charset="-120"/>
              </a:rPr>
              <a:t>Acquiring high-quality backlinks from reputable sources to enhance the website's authority and visibility in search results.</a:t>
            </a:r>
            <a:endParaRPr lang="en-US" sz="1750" dirty="0"/>
          </a:p>
        </p:txBody>
      </p:sp>
      <p:pic>
        <p:nvPicPr>
          <p:cNvPr id="14" name="Image 4" descr="preencoded.png"/>
          <p:cNvPicPr>
            <a:picLocks noChangeAspect="1"/>
          </p:cNvPicPr>
          <p:nvPr/>
        </p:nvPicPr>
        <p:blipFill>
          <a:blip r:embed="rId5"/>
          <a:stretch>
            <a:fillRect/>
          </a:stretch>
        </p:blipFill>
        <p:spPr>
          <a:xfrm>
            <a:off x="10203656" y="3062288"/>
            <a:ext cx="555427" cy="555427"/>
          </a:xfrm>
          <a:prstGeom prst="rect">
            <a:avLst/>
          </a:prstGeom>
        </p:spPr>
      </p:pic>
      <p:sp>
        <p:nvSpPr>
          <p:cNvPr id="15" name="Text 8"/>
          <p:cNvSpPr/>
          <p:nvPr/>
        </p:nvSpPr>
        <p:spPr>
          <a:xfrm>
            <a:off x="10203656" y="3839885"/>
            <a:ext cx="2388751" cy="694373"/>
          </a:xfrm>
          <a:prstGeom prst="rect">
            <a:avLst/>
          </a:prstGeom>
          <a:noFill/>
        </p:spPr>
        <p:txBody>
          <a:bodyPr wrap="square" rtlCol="0" anchor="t"/>
          <a:lstStyle/>
          <a:p>
            <a:pPr marL="0" indent="0" algn="l">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Performance Tracking</a:t>
            </a:r>
            <a:endParaRPr lang="en-US" sz="2185" dirty="0"/>
          </a:p>
        </p:txBody>
      </p:sp>
      <p:sp>
        <p:nvSpPr>
          <p:cNvPr id="16" name="Text 9"/>
          <p:cNvSpPr/>
          <p:nvPr/>
        </p:nvSpPr>
        <p:spPr>
          <a:xfrm>
            <a:off x="10203656" y="4667488"/>
            <a:ext cx="2388751" cy="2332792"/>
          </a:xfrm>
          <a:prstGeom prst="rect">
            <a:avLst/>
          </a:prstGeom>
          <a:noFill/>
        </p:spPr>
        <p:txBody>
          <a:bodyPr wrap="square" rtlCol="0" anchor="t"/>
          <a:lstStyle/>
          <a:p>
            <a:pPr marL="0" indent="0" algn="l">
              <a:lnSpc>
                <a:spcPts val="2625"/>
              </a:lnSpc>
              <a:buNone/>
            </a:pPr>
            <a:r>
              <a:rPr lang="en-US" sz="1750" dirty="0">
                <a:solidFill>
                  <a:srgbClr val="454240"/>
                </a:solidFill>
                <a:latin typeface="DM Sans" pitchFamily="34" charset="0"/>
                <a:ea typeface="DM Sans" pitchFamily="34" charset="-122"/>
                <a:cs typeface="DM Sans" pitchFamily="34" charset="-120"/>
              </a:rPr>
              <a:t>Continuously monitoring and analyzing website performance to identify areas for improvement and optimization.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lang="en-US"/>
          </a:p>
        </p:txBody>
      </p:sp>
      <p:sp>
        <p:nvSpPr>
          <p:cNvPr id="4" name="Text 1"/>
          <p:cNvSpPr/>
          <p:nvPr/>
        </p:nvSpPr>
        <p:spPr>
          <a:xfrm>
            <a:off x="2037993" y="1243132"/>
            <a:ext cx="7372826" cy="694373"/>
          </a:xfrm>
          <a:prstGeom prst="rect">
            <a:avLst/>
          </a:prstGeom>
          <a:noFill/>
        </p:spPr>
        <p:txBody>
          <a:bodyPr wrap="none" rtlCol="0" anchor="t"/>
          <a:lstStyle/>
          <a:p>
            <a:pPr marL="0" indent="0">
              <a:lnSpc>
                <a:spcPts val="5470"/>
              </a:lnSpc>
              <a:buNone/>
            </a:pPr>
            <a:r>
              <a:rPr lang="en-US" sz="4375" dirty="0">
                <a:solidFill>
                  <a:srgbClr val="5C4E3D"/>
                </a:solidFill>
                <a:latin typeface="Libre Baskerville" pitchFamily="34" charset="0"/>
                <a:ea typeface="Libre Baskerville" pitchFamily="34" charset="-122"/>
                <a:cs typeface="Libre Baskerville" pitchFamily="34" charset="-120"/>
              </a:rPr>
              <a:t>Collaborative Web Design</a:t>
            </a:r>
            <a:endParaRPr lang="en-US" sz="4375" dirty="0"/>
          </a:p>
        </p:txBody>
      </p:sp>
      <p:pic>
        <p:nvPicPr>
          <p:cNvPr id="5" name="Image 1" descr="preencoded.png"/>
          <p:cNvPicPr>
            <a:picLocks noChangeAspect="1"/>
          </p:cNvPicPr>
          <p:nvPr/>
        </p:nvPicPr>
        <p:blipFill>
          <a:blip r:embed="rId2"/>
          <a:stretch>
            <a:fillRect/>
          </a:stretch>
        </p:blipFill>
        <p:spPr>
          <a:xfrm>
            <a:off x="2037993" y="2381845"/>
            <a:ext cx="2638544" cy="888682"/>
          </a:xfrm>
          <a:prstGeom prst="rect">
            <a:avLst/>
          </a:prstGeom>
        </p:spPr>
      </p:pic>
      <p:sp>
        <p:nvSpPr>
          <p:cNvPr id="6" name="Text 2"/>
          <p:cNvSpPr/>
          <p:nvPr/>
        </p:nvSpPr>
        <p:spPr>
          <a:xfrm>
            <a:off x="2260163" y="3603784"/>
            <a:ext cx="2194203" cy="694373"/>
          </a:xfrm>
          <a:prstGeom prst="rect">
            <a:avLst/>
          </a:prstGeom>
          <a:noFill/>
        </p:spPr>
        <p:txBody>
          <a:bodyPr wrap="square" rtlCol="0" anchor="t"/>
          <a:lstStyle/>
          <a:p>
            <a:pPr marL="0" indent="0" algn="l">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Graphic Design</a:t>
            </a:r>
            <a:endParaRPr lang="en-US" sz="2185" dirty="0"/>
          </a:p>
        </p:txBody>
      </p:sp>
      <p:sp>
        <p:nvSpPr>
          <p:cNvPr id="7" name="Text 3"/>
          <p:cNvSpPr/>
          <p:nvPr/>
        </p:nvSpPr>
        <p:spPr>
          <a:xfrm>
            <a:off x="2260163" y="4431387"/>
            <a:ext cx="2194203" cy="2332792"/>
          </a:xfrm>
          <a:prstGeom prst="rect">
            <a:avLst/>
          </a:prstGeom>
          <a:noFill/>
        </p:spPr>
        <p:txBody>
          <a:bodyPr wrap="square" rtlCol="0" anchor="t"/>
          <a:lstStyle/>
          <a:p>
            <a:pPr marL="0" indent="0" algn="l">
              <a:lnSpc>
                <a:spcPts val="2625"/>
              </a:lnSpc>
              <a:buNone/>
            </a:pPr>
            <a:r>
              <a:rPr lang="en-US" sz="1750" dirty="0">
                <a:solidFill>
                  <a:srgbClr val="454240"/>
                </a:solidFill>
                <a:latin typeface="DM Sans" pitchFamily="34" charset="0"/>
                <a:ea typeface="DM Sans" pitchFamily="34" charset="-122"/>
                <a:cs typeface="DM Sans" pitchFamily="34" charset="-120"/>
              </a:rPr>
              <a:t>Crafting visually appealing and brand-aligned designs for the website's layout, imagery, and overall aesthetic.</a:t>
            </a:r>
            <a:endParaRPr lang="en-US" sz="1750" dirty="0"/>
          </a:p>
        </p:txBody>
      </p:sp>
      <p:pic>
        <p:nvPicPr>
          <p:cNvPr id="8" name="Image 2" descr="preencoded.png"/>
          <p:cNvPicPr>
            <a:picLocks noChangeAspect="1"/>
          </p:cNvPicPr>
          <p:nvPr/>
        </p:nvPicPr>
        <p:blipFill>
          <a:blip r:embed="rId3"/>
          <a:stretch>
            <a:fillRect/>
          </a:stretch>
        </p:blipFill>
        <p:spPr>
          <a:xfrm>
            <a:off x="4676537" y="2381845"/>
            <a:ext cx="2638663" cy="888682"/>
          </a:xfrm>
          <a:prstGeom prst="rect">
            <a:avLst/>
          </a:prstGeom>
        </p:spPr>
      </p:pic>
      <p:sp>
        <p:nvSpPr>
          <p:cNvPr id="9" name="Text 4"/>
          <p:cNvSpPr/>
          <p:nvPr/>
        </p:nvSpPr>
        <p:spPr>
          <a:xfrm>
            <a:off x="4898707" y="3603784"/>
            <a:ext cx="2194322" cy="694373"/>
          </a:xfrm>
          <a:prstGeom prst="rect">
            <a:avLst/>
          </a:prstGeom>
          <a:noFill/>
        </p:spPr>
        <p:txBody>
          <a:bodyPr wrap="square" rtlCol="0" anchor="t"/>
          <a:lstStyle/>
          <a:p>
            <a:pPr marL="0" indent="0" algn="l">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Interface Design</a:t>
            </a:r>
            <a:endParaRPr lang="en-US" sz="2185" dirty="0"/>
          </a:p>
        </p:txBody>
      </p:sp>
      <p:sp>
        <p:nvSpPr>
          <p:cNvPr id="10" name="Text 5"/>
          <p:cNvSpPr/>
          <p:nvPr/>
        </p:nvSpPr>
        <p:spPr>
          <a:xfrm>
            <a:off x="4898707" y="4431387"/>
            <a:ext cx="2194322" cy="1999536"/>
          </a:xfrm>
          <a:prstGeom prst="rect">
            <a:avLst/>
          </a:prstGeom>
          <a:noFill/>
        </p:spPr>
        <p:txBody>
          <a:bodyPr wrap="square" rtlCol="0" anchor="t"/>
          <a:lstStyle/>
          <a:p>
            <a:pPr marL="0" indent="0" algn="l">
              <a:lnSpc>
                <a:spcPts val="2625"/>
              </a:lnSpc>
              <a:buNone/>
            </a:pPr>
            <a:r>
              <a:rPr lang="en-US" sz="1750" dirty="0">
                <a:solidFill>
                  <a:srgbClr val="454240"/>
                </a:solidFill>
                <a:latin typeface="DM Sans" pitchFamily="34" charset="0"/>
                <a:ea typeface="DM Sans" pitchFamily="34" charset="-122"/>
                <a:cs typeface="DM Sans" pitchFamily="34" charset="-120"/>
              </a:rPr>
              <a:t>Developing intuitive and user-friendly interfaces that enhance the overall experience for website visitors.</a:t>
            </a:r>
            <a:endParaRPr lang="en-US" sz="1750" dirty="0"/>
          </a:p>
        </p:txBody>
      </p:sp>
      <p:pic>
        <p:nvPicPr>
          <p:cNvPr id="11" name="Image 3" descr="preencoded.png"/>
          <p:cNvPicPr>
            <a:picLocks noChangeAspect="1"/>
          </p:cNvPicPr>
          <p:nvPr/>
        </p:nvPicPr>
        <p:blipFill>
          <a:blip r:embed="rId4"/>
          <a:stretch>
            <a:fillRect/>
          </a:stretch>
        </p:blipFill>
        <p:spPr>
          <a:xfrm>
            <a:off x="7315200" y="2381845"/>
            <a:ext cx="2638544" cy="888682"/>
          </a:xfrm>
          <a:prstGeom prst="rect">
            <a:avLst/>
          </a:prstGeom>
        </p:spPr>
      </p:pic>
      <p:sp>
        <p:nvSpPr>
          <p:cNvPr id="12" name="Text 6"/>
          <p:cNvSpPr/>
          <p:nvPr/>
        </p:nvSpPr>
        <p:spPr>
          <a:xfrm>
            <a:off x="7537371" y="3603784"/>
            <a:ext cx="2194203" cy="694373"/>
          </a:xfrm>
          <a:prstGeom prst="rect">
            <a:avLst/>
          </a:prstGeom>
          <a:noFill/>
        </p:spPr>
        <p:txBody>
          <a:bodyPr wrap="square" rtlCol="0" anchor="t"/>
          <a:lstStyle/>
          <a:p>
            <a:pPr marL="0" indent="0" algn="l">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Web Development</a:t>
            </a:r>
            <a:endParaRPr lang="en-US" sz="2185" dirty="0"/>
          </a:p>
        </p:txBody>
      </p:sp>
      <p:sp>
        <p:nvSpPr>
          <p:cNvPr id="13" name="Text 7"/>
          <p:cNvSpPr/>
          <p:nvPr/>
        </p:nvSpPr>
        <p:spPr>
          <a:xfrm>
            <a:off x="7537371" y="4431387"/>
            <a:ext cx="2194203" cy="2332792"/>
          </a:xfrm>
          <a:prstGeom prst="rect">
            <a:avLst/>
          </a:prstGeom>
          <a:noFill/>
        </p:spPr>
        <p:txBody>
          <a:bodyPr wrap="square" rtlCol="0" anchor="t"/>
          <a:lstStyle/>
          <a:p>
            <a:pPr marL="0" indent="0" algn="l">
              <a:lnSpc>
                <a:spcPts val="2625"/>
              </a:lnSpc>
              <a:buNone/>
            </a:pPr>
            <a:r>
              <a:rPr lang="en-US" sz="1750" dirty="0">
                <a:solidFill>
                  <a:srgbClr val="454240"/>
                </a:solidFill>
                <a:latin typeface="DM Sans" pitchFamily="34" charset="0"/>
                <a:ea typeface="DM Sans" pitchFamily="34" charset="-122"/>
                <a:cs typeface="DM Sans" pitchFamily="34" charset="-120"/>
              </a:rPr>
              <a:t>Translating design concepts into functional, standards-compliant websites using HTML, CSS, and JavaScript.</a:t>
            </a:r>
            <a:endParaRPr lang="en-US" sz="1750" dirty="0"/>
          </a:p>
        </p:txBody>
      </p:sp>
      <p:pic>
        <p:nvPicPr>
          <p:cNvPr id="14" name="Image 4" descr="preencoded.png"/>
          <p:cNvPicPr>
            <a:picLocks noChangeAspect="1"/>
          </p:cNvPicPr>
          <p:nvPr/>
        </p:nvPicPr>
        <p:blipFill>
          <a:blip r:embed="rId5"/>
          <a:stretch>
            <a:fillRect/>
          </a:stretch>
        </p:blipFill>
        <p:spPr>
          <a:xfrm>
            <a:off x="9953744" y="2381845"/>
            <a:ext cx="2638663" cy="888682"/>
          </a:xfrm>
          <a:prstGeom prst="rect">
            <a:avLst/>
          </a:prstGeom>
        </p:spPr>
      </p:pic>
      <p:sp>
        <p:nvSpPr>
          <p:cNvPr id="15" name="Text 8"/>
          <p:cNvSpPr/>
          <p:nvPr/>
        </p:nvSpPr>
        <p:spPr>
          <a:xfrm>
            <a:off x="10175915" y="3603784"/>
            <a:ext cx="2194322" cy="694373"/>
          </a:xfrm>
          <a:prstGeom prst="rect">
            <a:avLst/>
          </a:prstGeom>
          <a:noFill/>
        </p:spPr>
        <p:txBody>
          <a:bodyPr wrap="square" rtlCol="0" anchor="t"/>
          <a:lstStyle/>
          <a:p>
            <a:pPr marL="0" indent="0" algn="l">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User Experience</a:t>
            </a:r>
            <a:endParaRPr lang="en-US" sz="2185" dirty="0"/>
          </a:p>
        </p:txBody>
      </p:sp>
      <p:sp>
        <p:nvSpPr>
          <p:cNvPr id="16" name="Text 9"/>
          <p:cNvSpPr/>
          <p:nvPr/>
        </p:nvSpPr>
        <p:spPr>
          <a:xfrm>
            <a:off x="10175915" y="4431387"/>
            <a:ext cx="2194322" cy="2332792"/>
          </a:xfrm>
          <a:prstGeom prst="rect">
            <a:avLst/>
          </a:prstGeom>
          <a:noFill/>
        </p:spPr>
        <p:txBody>
          <a:bodyPr wrap="square" rtlCol="0" anchor="t"/>
          <a:lstStyle/>
          <a:p>
            <a:pPr marL="0" indent="0" algn="l">
              <a:lnSpc>
                <a:spcPts val="2625"/>
              </a:lnSpc>
              <a:buNone/>
            </a:pPr>
            <a:r>
              <a:rPr lang="en-US" sz="1750" dirty="0">
                <a:solidFill>
                  <a:srgbClr val="454240"/>
                </a:solidFill>
                <a:latin typeface="DM Sans" pitchFamily="34" charset="0"/>
                <a:ea typeface="DM Sans" pitchFamily="34" charset="-122"/>
                <a:cs typeface="DM Sans" pitchFamily="34" charset="-120"/>
              </a:rPr>
              <a:t>Optimizing the website's usability, accessibility, and personalization to create engaging and satisfying interactions.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lang="en-US"/>
          </a:p>
        </p:txBody>
      </p:sp>
      <p:sp>
        <p:nvSpPr>
          <p:cNvPr id="4" name="Text 1"/>
          <p:cNvSpPr/>
          <p:nvPr/>
        </p:nvSpPr>
        <p:spPr>
          <a:xfrm>
            <a:off x="2208252" y="591860"/>
            <a:ext cx="9962198" cy="671870"/>
          </a:xfrm>
          <a:prstGeom prst="rect">
            <a:avLst/>
          </a:prstGeom>
          <a:noFill/>
        </p:spPr>
        <p:txBody>
          <a:bodyPr wrap="none" rtlCol="0" anchor="t"/>
          <a:lstStyle/>
          <a:p>
            <a:pPr marL="0" indent="0">
              <a:lnSpc>
                <a:spcPts val="5290"/>
              </a:lnSpc>
              <a:buNone/>
            </a:pPr>
            <a:r>
              <a:rPr lang="en-US" sz="4235" dirty="0">
                <a:solidFill>
                  <a:srgbClr val="5C4E3D"/>
                </a:solidFill>
                <a:latin typeface="Libre Baskerville" pitchFamily="34" charset="0"/>
                <a:ea typeface="Libre Baskerville" pitchFamily="34" charset="-122"/>
                <a:cs typeface="Libre Baskerville" pitchFamily="34" charset="-120"/>
              </a:rPr>
              <a:t>The "Website for Gardening" Project</a:t>
            </a:r>
            <a:endParaRPr lang="en-US" sz="4235" dirty="0"/>
          </a:p>
        </p:txBody>
      </p:sp>
      <p:pic>
        <p:nvPicPr>
          <p:cNvPr id="5" name="Image 1" descr="preencoded.png"/>
          <p:cNvPicPr>
            <a:picLocks noChangeAspect="1"/>
          </p:cNvPicPr>
          <p:nvPr/>
        </p:nvPicPr>
        <p:blipFill>
          <a:blip r:embed="rId2"/>
          <a:stretch>
            <a:fillRect/>
          </a:stretch>
        </p:blipFill>
        <p:spPr>
          <a:xfrm>
            <a:off x="2208252" y="1693783"/>
            <a:ext cx="3189565" cy="1971199"/>
          </a:xfrm>
          <a:prstGeom prst="rect">
            <a:avLst/>
          </a:prstGeom>
        </p:spPr>
      </p:pic>
      <p:sp>
        <p:nvSpPr>
          <p:cNvPr id="6" name="Text 2"/>
          <p:cNvSpPr/>
          <p:nvPr/>
        </p:nvSpPr>
        <p:spPr>
          <a:xfrm>
            <a:off x="2208252" y="3933706"/>
            <a:ext cx="3189565" cy="671989"/>
          </a:xfrm>
          <a:prstGeom prst="rect">
            <a:avLst/>
          </a:prstGeom>
          <a:noFill/>
        </p:spPr>
        <p:txBody>
          <a:bodyPr wrap="square" rtlCol="0" anchor="t"/>
          <a:lstStyle/>
          <a:p>
            <a:pPr marL="0" indent="0" algn="l">
              <a:lnSpc>
                <a:spcPts val="2645"/>
              </a:lnSpc>
              <a:buNone/>
            </a:pPr>
            <a:r>
              <a:rPr lang="en-US" sz="2115" dirty="0">
                <a:solidFill>
                  <a:srgbClr val="454240"/>
                </a:solidFill>
                <a:latin typeface="Libre Baskerville" pitchFamily="34" charset="0"/>
                <a:ea typeface="Libre Baskerville" pitchFamily="34" charset="-122"/>
                <a:cs typeface="Libre Baskerville" pitchFamily="34" charset="-120"/>
              </a:rPr>
              <a:t>Comprehensive Gardening Resources</a:t>
            </a:r>
            <a:endParaRPr lang="en-US" sz="2115" dirty="0"/>
          </a:p>
        </p:txBody>
      </p:sp>
      <p:sp>
        <p:nvSpPr>
          <p:cNvPr id="7" name="Text 3"/>
          <p:cNvSpPr/>
          <p:nvPr/>
        </p:nvSpPr>
        <p:spPr>
          <a:xfrm>
            <a:off x="2208252" y="4734639"/>
            <a:ext cx="3189565" cy="2902863"/>
          </a:xfrm>
          <a:prstGeom prst="rect">
            <a:avLst/>
          </a:prstGeom>
          <a:noFill/>
        </p:spPr>
        <p:txBody>
          <a:bodyPr wrap="square" rtlCol="0" anchor="t"/>
          <a:lstStyle/>
          <a:p>
            <a:pPr marL="0" indent="0" algn="l">
              <a:lnSpc>
                <a:spcPts val="2540"/>
              </a:lnSpc>
              <a:buNone/>
            </a:pPr>
            <a:r>
              <a:rPr lang="en-US" sz="1695" dirty="0">
                <a:solidFill>
                  <a:srgbClr val="454240"/>
                </a:solidFill>
                <a:latin typeface="DM Sans" pitchFamily="34" charset="0"/>
                <a:ea typeface="DM Sans" pitchFamily="34" charset="-122"/>
                <a:cs typeface="DM Sans" pitchFamily="34" charset="-120"/>
              </a:rPr>
              <a:t>The project aims to create a centralized platform that aggregates a diverse selection of gardening resources, tools, and information from various sources, serving as a comprehensive hub for gardening enthusiasts worldwide.</a:t>
            </a:r>
            <a:endParaRPr lang="en-US" sz="1695" dirty="0"/>
          </a:p>
        </p:txBody>
      </p:sp>
      <p:pic>
        <p:nvPicPr>
          <p:cNvPr id="8" name="Image 2" descr="preencoded.png"/>
          <p:cNvPicPr>
            <a:picLocks noChangeAspect="1"/>
          </p:cNvPicPr>
          <p:nvPr/>
        </p:nvPicPr>
        <p:blipFill>
          <a:blip r:embed="rId3"/>
          <a:stretch>
            <a:fillRect/>
          </a:stretch>
        </p:blipFill>
        <p:spPr>
          <a:xfrm>
            <a:off x="5720358" y="1693783"/>
            <a:ext cx="3189565" cy="1971199"/>
          </a:xfrm>
          <a:prstGeom prst="rect">
            <a:avLst/>
          </a:prstGeom>
        </p:spPr>
      </p:pic>
      <p:sp>
        <p:nvSpPr>
          <p:cNvPr id="9" name="Text 4"/>
          <p:cNvSpPr/>
          <p:nvPr/>
        </p:nvSpPr>
        <p:spPr>
          <a:xfrm>
            <a:off x="5720358" y="3933706"/>
            <a:ext cx="3189565" cy="671989"/>
          </a:xfrm>
          <a:prstGeom prst="rect">
            <a:avLst/>
          </a:prstGeom>
          <a:noFill/>
        </p:spPr>
        <p:txBody>
          <a:bodyPr wrap="square" rtlCol="0" anchor="t"/>
          <a:lstStyle/>
          <a:p>
            <a:pPr marL="0" indent="0" algn="l">
              <a:lnSpc>
                <a:spcPts val="2645"/>
              </a:lnSpc>
              <a:buNone/>
            </a:pPr>
            <a:r>
              <a:rPr lang="en-US" sz="2115" dirty="0">
                <a:solidFill>
                  <a:srgbClr val="454240"/>
                </a:solidFill>
                <a:latin typeface="Libre Baskerville" pitchFamily="34" charset="0"/>
                <a:ea typeface="Libre Baskerville" pitchFamily="34" charset="-122"/>
                <a:cs typeface="Libre Baskerville" pitchFamily="34" charset="-120"/>
              </a:rPr>
              <a:t>Fostering Gardening Community</a:t>
            </a:r>
            <a:endParaRPr lang="en-US" sz="2115" dirty="0"/>
          </a:p>
        </p:txBody>
      </p:sp>
      <p:sp>
        <p:nvSpPr>
          <p:cNvPr id="10" name="Text 5"/>
          <p:cNvSpPr/>
          <p:nvPr/>
        </p:nvSpPr>
        <p:spPr>
          <a:xfrm>
            <a:off x="5720358" y="4734639"/>
            <a:ext cx="3189565" cy="2902863"/>
          </a:xfrm>
          <a:prstGeom prst="rect">
            <a:avLst/>
          </a:prstGeom>
          <a:noFill/>
        </p:spPr>
        <p:txBody>
          <a:bodyPr wrap="square" rtlCol="0" anchor="t"/>
          <a:lstStyle/>
          <a:p>
            <a:pPr marL="0" indent="0" algn="l">
              <a:lnSpc>
                <a:spcPts val="2540"/>
              </a:lnSpc>
              <a:buNone/>
            </a:pPr>
            <a:r>
              <a:rPr lang="en-US" sz="1695" dirty="0">
                <a:solidFill>
                  <a:srgbClr val="454240"/>
                </a:solidFill>
                <a:latin typeface="DM Sans" pitchFamily="34" charset="0"/>
                <a:ea typeface="DM Sans" pitchFamily="34" charset="-122"/>
                <a:cs typeface="DM Sans" pitchFamily="34" charset="-120"/>
              </a:rPr>
              <a:t>The platform will facilitate community engagement through features like user profiles, personalized recommendations, and forums, enabling gardeners to connect, share knowledge, and collaborate on their gardening journeys.</a:t>
            </a:r>
            <a:endParaRPr lang="en-US" sz="1695" dirty="0"/>
          </a:p>
        </p:txBody>
      </p:sp>
      <p:pic>
        <p:nvPicPr>
          <p:cNvPr id="11" name="Image 3" descr="preencoded.png"/>
          <p:cNvPicPr>
            <a:picLocks noChangeAspect="1"/>
          </p:cNvPicPr>
          <p:nvPr/>
        </p:nvPicPr>
        <p:blipFill>
          <a:blip r:embed="rId4"/>
          <a:stretch>
            <a:fillRect/>
          </a:stretch>
        </p:blipFill>
        <p:spPr>
          <a:xfrm>
            <a:off x="9232463" y="1693783"/>
            <a:ext cx="3189684" cy="1971318"/>
          </a:xfrm>
          <a:prstGeom prst="rect">
            <a:avLst/>
          </a:prstGeom>
        </p:spPr>
      </p:pic>
      <p:sp>
        <p:nvSpPr>
          <p:cNvPr id="12" name="Text 6"/>
          <p:cNvSpPr/>
          <p:nvPr/>
        </p:nvSpPr>
        <p:spPr>
          <a:xfrm>
            <a:off x="9232463" y="3933825"/>
            <a:ext cx="3189684" cy="671989"/>
          </a:xfrm>
          <a:prstGeom prst="rect">
            <a:avLst/>
          </a:prstGeom>
          <a:noFill/>
        </p:spPr>
        <p:txBody>
          <a:bodyPr wrap="square" rtlCol="0" anchor="t"/>
          <a:lstStyle/>
          <a:p>
            <a:pPr marL="0" indent="0" algn="l">
              <a:lnSpc>
                <a:spcPts val="2645"/>
              </a:lnSpc>
              <a:buNone/>
            </a:pPr>
            <a:r>
              <a:rPr lang="en-US" sz="2115" dirty="0">
                <a:solidFill>
                  <a:srgbClr val="454240"/>
                </a:solidFill>
                <a:latin typeface="Libre Baskerville" pitchFamily="34" charset="0"/>
                <a:ea typeface="Libre Baskerville" pitchFamily="34" charset="-122"/>
                <a:cs typeface="Libre Baskerville" pitchFamily="34" charset="-120"/>
              </a:rPr>
              <a:t>Streamlined Gardening Experience</a:t>
            </a:r>
            <a:endParaRPr lang="en-US" sz="2115" dirty="0"/>
          </a:p>
        </p:txBody>
      </p:sp>
      <p:sp>
        <p:nvSpPr>
          <p:cNvPr id="13" name="Text 7"/>
          <p:cNvSpPr/>
          <p:nvPr/>
        </p:nvSpPr>
        <p:spPr>
          <a:xfrm>
            <a:off x="9232463" y="4734758"/>
            <a:ext cx="3189684" cy="2902863"/>
          </a:xfrm>
          <a:prstGeom prst="rect">
            <a:avLst/>
          </a:prstGeom>
          <a:noFill/>
        </p:spPr>
        <p:txBody>
          <a:bodyPr wrap="square" rtlCol="0" anchor="t"/>
          <a:lstStyle/>
          <a:p>
            <a:pPr marL="0" indent="0" algn="l">
              <a:lnSpc>
                <a:spcPts val="2540"/>
              </a:lnSpc>
              <a:buNone/>
            </a:pPr>
            <a:r>
              <a:rPr lang="en-US" sz="1695" dirty="0">
                <a:solidFill>
                  <a:srgbClr val="454240"/>
                </a:solidFill>
                <a:latin typeface="DM Sans" pitchFamily="34" charset="0"/>
                <a:ea typeface="DM Sans" pitchFamily="34" charset="-122"/>
                <a:cs typeface="DM Sans" pitchFamily="34" charset="-120"/>
              </a:rPr>
              <a:t>By centralizing gardening resources and enhancing accessibility, the project aims to simplify the gardening experience for both novice and experienced gardeners, empowering them to explore, learn, and enjoy their passion for gardening.</a:t>
            </a:r>
            <a:endParaRPr lang="en-US" sz="169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lang="en-US"/>
          </a:p>
        </p:txBody>
      </p:sp>
      <p:sp>
        <p:nvSpPr>
          <p:cNvPr id="4" name="Text 1"/>
          <p:cNvSpPr/>
          <p:nvPr/>
        </p:nvSpPr>
        <p:spPr>
          <a:xfrm>
            <a:off x="2037993" y="742712"/>
            <a:ext cx="10554414" cy="1388745"/>
          </a:xfrm>
          <a:prstGeom prst="rect">
            <a:avLst/>
          </a:prstGeom>
          <a:noFill/>
        </p:spPr>
        <p:txBody>
          <a:bodyPr wrap="square" rtlCol="0" anchor="t"/>
          <a:lstStyle/>
          <a:p>
            <a:pPr marL="0" indent="0">
              <a:lnSpc>
                <a:spcPts val="5470"/>
              </a:lnSpc>
              <a:buNone/>
            </a:pPr>
            <a:r>
              <a:rPr lang="en-US" sz="4375" dirty="0">
                <a:solidFill>
                  <a:srgbClr val="5C4E3D"/>
                </a:solidFill>
                <a:latin typeface="Libre Baskerville" pitchFamily="34" charset="0"/>
                <a:ea typeface="Libre Baskerville" pitchFamily="34" charset="-122"/>
                <a:cs typeface="Libre Baskerville" pitchFamily="34" charset="-120"/>
              </a:rPr>
              <a:t>Aim and Scope of the "Website for Gardening" Project</a:t>
            </a:r>
            <a:endParaRPr lang="en-US" sz="4375" dirty="0"/>
          </a:p>
        </p:txBody>
      </p:sp>
      <p:sp>
        <p:nvSpPr>
          <p:cNvPr id="5" name="Shape 2"/>
          <p:cNvSpPr/>
          <p:nvPr/>
        </p:nvSpPr>
        <p:spPr>
          <a:xfrm>
            <a:off x="2037993" y="2575798"/>
            <a:ext cx="10554414" cy="4910971"/>
          </a:xfrm>
          <a:prstGeom prst="roundRect">
            <a:avLst>
              <a:gd name="adj" fmla="val 2036"/>
            </a:avLst>
          </a:prstGeom>
          <a:noFill/>
          <a:ln w="7620">
            <a:solidFill>
              <a:srgbClr val="000000">
                <a:alpha val="8000"/>
              </a:srgbClr>
            </a:solidFill>
            <a:prstDash val="solid"/>
          </a:ln>
        </p:spPr>
        <p:txBody>
          <a:bodyPr/>
          <a:lstStyle/>
          <a:p>
            <a:endParaRPr lang="en-US"/>
          </a:p>
        </p:txBody>
      </p:sp>
      <p:sp>
        <p:nvSpPr>
          <p:cNvPr id="6" name="Shape 3"/>
          <p:cNvSpPr/>
          <p:nvPr/>
        </p:nvSpPr>
        <p:spPr>
          <a:xfrm>
            <a:off x="2045613" y="2583418"/>
            <a:ext cx="10539174" cy="1947982"/>
          </a:xfrm>
          <a:prstGeom prst="rect">
            <a:avLst/>
          </a:prstGeom>
          <a:solidFill>
            <a:schemeClr val="accent2">
              <a:lumMod val="60000"/>
              <a:lumOff val="40000"/>
              <a:alpha val="4000"/>
            </a:schemeClr>
          </a:solidFill>
        </p:spPr>
        <p:txBody>
          <a:bodyPr/>
          <a:lstStyle/>
          <a:p>
            <a:endParaRPr lang="en-US"/>
          </a:p>
        </p:txBody>
      </p:sp>
      <p:sp>
        <p:nvSpPr>
          <p:cNvPr id="7" name="Text 4"/>
          <p:cNvSpPr/>
          <p:nvPr/>
        </p:nvSpPr>
        <p:spPr>
          <a:xfrm>
            <a:off x="2267783" y="2724269"/>
            <a:ext cx="4821436" cy="333256"/>
          </a:xfrm>
          <a:prstGeom prst="rect">
            <a:avLst/>
          </a:prstGeom>
          <a:noFill/>
        </p:spPr>
        <p:txBody>
          <a:bodyPr wrap="none" rtlCol="0" anchor="t"/>
          <a:lstStyle/>
          <a:p>
            <a:pPr marL="0" indent="0">
              <a:lnSpc>
                <a:spcPts val="2625"/>
              </a:lnSpc>
              <a:buNone/>
            </a:pPr>
            <a:r>
              <a:rPr lang="en-US" sz="1750" b="1" dirty="0">
                <a:solidFill>
                  <a:schemeClr val="accent2">
                    <a:lumMod val="75000"/>
                  </a:schemeClr>
                </a:solidFill>
                <a:latin typeface="DM Sans" pitchFamily="34" charset="0"/>
                <a:ea typeface="DM Sans" pitchFamily="34" charset="-122"/>
                <a:cs typeface="DM Sans" pitchFamily="34" charset="-120"/>
              </a:rPr>
              <a:t>Aim</a:t>
            </a:r>
            <a:endParaRPr lang="en-US" sz="1750" b="1" dirty="0">
              <a:solidFill>
                <a:schemeClr val="accent2">
                  <a:lumMod val="75000"/>
                </a:schemeClr>
              </a:solidFill>
            </a:endParaRPr>
          </a:p>
        </p:txBody>
      </p:sp>
      <p:sp>
        <p:nvSpPr>
          <p:cNvPr id="8" name="Text 5"/>
          <p:cNvSpPr/>
          <p:nvPr/>
        </p:nvSpPr>
        <p:spPr>
          <a:xfrm>
            <a:off x="7541181" y="2724269"/>
            <a:ext cx="4821436" cy="1947982"/>
          </a:xfrm>
          <a:prstGeom prst="rect">
            <a:avLst/>
          </a:prstGeom>
          <a:noFill/>
        </p:spPr>
        <p:txBody>
          <a:bodyPr wrap="square" rtlCol="0" anchor="t"/>
          <a:lstStyle/>
          <a:p>
            <a:pPr marL="285750" indent="-285750" algn="just">
              <a:lnSpc>
                <a:spcPts val="2625"/>
              </a:lnSpc>
              <a:buFont typeface="Arial" panose="020B0604020202020204" pitchFamily="34" charset="0"/>
              <a:buChar char="•"/>
            </a:pPr>
            <a:r>
              <a:rPr lang="en-US" sz="1600" dirty="0">
                <a:solidFill>
                  <a:srgbClr val="454240"/>
                </a:solidFill>
                <a:latin typeface="DM Sans" pitchFamily="34" charset="0"/>
                <a:ea typeface="DM Sans" pitchFamily="34" charset="-122"/>
                <a:cs typeface="DM Sans" pitchFamily="34" charset="-120"/>
              </a:rPr>
              <a:t>To establish a centralized platform that aggregates a diverse selection of gardening resources, tools, and information.</a:t>
            </a:r>
            <a:endParaRPr lang="en-US" sz="1600" dirty="0">
              <a:solidFill>
                <a:srgbClr val="454240"/>
              </a:solidFill>
              <a:latin typeface="DM Sans" pitchFamily="34" charset="0"/>
              <a:ea typeface="DM Sans" pitchFamily="34" charset="-122"/>
              <a:cs typeface="DM Sans" pitchFamily="34" charset="-120"/>
            </a:endParaRPr>
          </a:p>
          <a:p>
            <a:pPr marL="285750" indent="-285750" algn="just">
              <a:lnSpc>
                <a:spcPts val="2625"/>
              </a:lnSpc>
              <a:buFont typeface="Arial" panose="020B0604020202020204" pitchFamily="34" charset="0"/>
              <a:buChar char="•"/>
            </a:pPr>
            <a:r>
              <a:rPr lang="en-US" sz="1600" dirty="0">
                <a:solidFill>
                  <a:srgbClr val="454240"/>
                </a:solidFill>
                <a:latin typeface="DM Sans" pitchFamily="34" charset="0"/>
                <a:ea typeface="DM Sans" pitchFamily="34" charset="-122"/>
                <a:cs typeface="DM Sans" pitchFamily="34" charset="-120"/>
              </a:rPr>
              <a:t>Serving as a comprehensive hub for gardening enthusiasts worldwide.</a:t>
            </a:r>
            <a:endParaRPr lang="en-US" sz="1600" dirty="0"/>
          </a:p>
        </p:txBody>
      </p:sp>
      <p:sp>
        <p:nvSpPr>
          <p:cNvPr id="9" name="Shape 6"/>
          <p:cNvSpPr/>
          <p:nvPr/>
        </p:nvSpPr>
        <p:spPr>
          <a:xfrm>
            <a:off x="2045335" y="4525010"/>
            <a:ext cx="10527665" cy="2954020"/>
          </a:xfrm>
          <a:prstGeom prst="rect">
            <a:avLst/>
          </a:prstGeom>
          <a:solidFill>
            <a:schemeClr val="accent2">
              <a:lumMod val="75000"/>
              <a:alpha val="4000"/>
            </a:schemeClr>
          </a:solidFill>
        </p:spPr>
        <p:txBody>
          <a:bodyPr/>
          <a:lstStyle/>
          <a:p>
            <a:endParaRPr lang="en-US"/>
          </a:p>
        </p:txBody>
      </p:sp>
      <p:sp>
        <p:nvSpPr>
          <p:cNvPr id="10" name="Text 7"/>
          <p:cNvSpPr/>
          <p:nvPr/>
        </p:nvSpPr>
        <p:spPr>
          <a:xfrm>
            <a:off x="2267783" y="4672251"/>
            <a:ext cx="4821436" cy="333256"/>
          </a:xfrm>
          <a:prstGeom prst="rect">
            <a:avLst/>
          </a:prstGeom>
          <a:noFill/>
        </p:spPr>
        <p:txBody>
          <a:bodyPr wrap="none" rtlCol="0" anchor="t"/>
          <a:lstStyle/>
          <a:p>
            <a:pPr marL="0" indent="0">
              <a:lnSpc>
                <a:spcPts val="2625"/>
              </a:lnSpc>
              <a:buNone/>
            </a:pPr>
            <a:r>
              <a:rPr lang="en-US" sz="1750" b="1" dirty="0">
                <a:solidFill>
                  <a:schemeClr val="accent2">
                    <a:lumMod val="75000"/>
                  </a:schemeClr>
                </a:solidFill>
                <a:latin typeface="DM Sans" pitchFamily="34" charset="0"/>
                <a:ea typeface="DM Sans" pitchFamily="34" charset="-122"/>
                <a:cs typeface="DM Sans" pitchFamily="34" charset="-120"/>
              </a:rPr>
              <a:t>Scope</a:t>
            </a:r>
            <a:endParaRPr lang="en-US" sz="1750" b="1" dirty="0">
              <a:solidFill>
                <a:schemeClr val="accent2">
                  <a:lumMod val="75000"/>
                </a:schemeClr>
              </a:solidFill>
            </a:endParaRPr>
          </a:p>
        </p:txBody>
      </p:sp>
      <p:sp>
        <p:nvSpPr>
          <p:cNvPr id="11" name="Text 8"/>
          <p:cNvSpPr/>
          <p:nvPr/>
        </p:nvSpPr>
        <p:spPr>
          <a:xfrm>
            <a:off x="7541260" y="4672330"/>
            <a:ext cx="4780915" cy="2780030"/>
          </a:xfrm>
          <a:prstGeom prst="rect">
            <a:avLst/>
          </a:prstGeom>
          <a:noFill/>
        </p:spPr>
        <p:txBody>
          <a:bodyPr wrap="square" rtlCol="0" anchor="t"/>
          <a:lstStyle/>
          <a:p>
            <a:pPr marL="285750" indent="-285750" algn="just">
              <a:lnSpc>
                <a:spcPts val="2625"/>
              </a:lnSpc>
              <a:buFont typeface="Arial" panose="020B0604020202020204" pitchFamily="34" charset="0"/>
              <a:buChar char="•"/>
            </a:pPr>
            <a:r>
              <a:rPr lang="en-US" sz="1600" dirty="0">
                <a:solidFill>
                  <a:srgbClr val="454240"/>
                </a:solidFill>
                <a:latin typeface="DM Sans" pitchFamily="34" charset="0"/>
                <a:ea typeface="DM Sans" pitchFamily="34" charset="-122"/>
                <a:cs typeface="DM Sans" pitchFamily="34" charset="-120"/>
              </a:rPr>
              <a:t>The development of an intuitive and user-friendly website interface to host a diverse array of gardening resources and tools, with administrative functionalities for content management. </a:t>
            </a:r>
            <a:endParaRPr lang="en-US" sz="1600" dirty="0">
              <a:solidFill>
                <a:srgbClr val="454240"/>
              </a:solidFill>
              <a:latin typeface="DM Sans" pitchFamily="34" charset="0"/>
              <a:ea typeface="DM Sans" pitchFamily="34" charset="-122"/>
              <a:cs typeface="DM Sans" pitchFamily="34" charset="-120"/>
            </a:endParaRPr>
          </a:p>
          <a:p>
            <a:pPr marL="285750" indent="-285750" algn="just">
              <a:lnSpc>
                <a:spcPts val="2625"/>
              </a:lnSpc>
              <a:buFont typeface="Arial" panose="020B0604020202020204" pitchFamily="34" charset="0"/>
              <a:buChar char="•"/>
            </a:pPr>
            <a:r>
              <a:rPr lang="en-US" sz="1600" dirty="0">
                <a:solidFill>
                  <a:srgbClr val="454240"/>
                </a:solidFill>
                <a:latin typeface="DM Sans" pitchFamily="34" charset="0"/>
                <a:ea typeface="DM Sans" pitchFamily="34" charset="-122"/>
                <a:cs typeface="DM Sans" pitchFamily="34" charset="-120"/>
              </a:rPr>
              <a:t>The inclusion of user profiles, interactive elements, and advanced search and filtering options to enhance overall</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lang="en-US"/>
          </a:p>
        </p:txBody>
      </p:sp>
      <p:sp>
        <p:nvSpPr>
          <p:cNvPr id="4" name="Text 1"/>
          <p:cNvSpPr/>
          <p:nvPr/>
        </p:nvSpPr>
        <p:spPr>
          <a:xfrm>
            <a:off x="2037993" y="1152882"/>
            <a:ext cx="10554414" cy="1388745"/>
          </a:xfrm>
          <a:prstGeom prst="rect">
            <a:avLst/>
          </a:prstGeom>
          <a:noFill/>
        </p:spPr>
        <p:txBody>
          <a:bodyPr wrap="square" rtlCol="0" anchor="t"/>
          <a:lstStyle/>
          <a:p>
            <a:pPr marL="0" indent="0">
              <a:lnSpc>
                <a:spcPts val="5470"/>
              </a:lnSpc>
              <a:buNone/>
            </a:pPr>
            <a:r>
              <a:rPr lang="en-US" sz="4375" dirty="0">
                <a:solidFill>
                  <a:srgbClr val="5C4E3D"/>
                </a:solidFill>
                <a:latin typeface="Libre Baskerville" pitchFamily="34" charset="0"/>
                <a:ea typeface="Libre Baskerville" pitchFamily="34" charset="-122"/>
                <a:cs typeface="Libre Baskerville" pitchFamily="34" charset="-120"/>
              </a:rPr>
              <a:t>Conclusion: Empowering the Gardening Community</a:t>
            </a:r>
            <a:endParaRPr lang="en-US" sz="4375" dirty="0"/>
          </a:p>
        </p:txBody>
      </p:sp>
      <p:sp>
        <p:nvSpPr>
          <p:cNvPr id="5" name="Shape 2"/>
          <p:cNvSpPr/>
          <p:nvPr/>
        </p:nvSpPr>
        <p:spPr>
          <a:xfrm>
            <a:off x="2037993" y="3235881"/>
            <a:ext cx="499943" cy="499943"/>
          </a:xfrm>
          <a:prstGeom prst="roundRect">
            <a:avLst>
              <a:gd name="adj" fmla="val 20000"/>
            </a:avLst>
          </a:prstGeom>
          <a:solidFill>
            <a:srgbClr val="F7EDD4"/>
          </a:solidFill>
          <a:ln w="7620">
            <a:solidFill>
              <a:srgbClr val="DDD3BA"/>
            </a:solidFill>
            <a:prstDash val="solid"/>
          </a:ln>
        </p:spPr>
        <p:txBody>
          <a:bodyPr/>
          <a:lstStyle/>
          <a:p>
            <a:endParaRPr lang="en-US"/>
          </a:p>
        </p:txBody>
      </p:sp>
      <p:sp>
        <p:nvSpPr>
          <p:cNvPr id="6" name="Text 3"/>
          <p:cNvSpPr/>
          <p:nvPr/>
        </p:nvSpPr>
        <p:spPr>
          <a:xfrm>
            <a:off x="2213610" y="3277553"/>
            <a:ext cx="148709" cy="416481"/>
          </a:xfrm>
          <a:prstGeom prst="rect">
            <a:avLst/>
          </a:prstGeom>
          <a:noFill/>
        </p:spPr>
        <p:txBody>
          <a:bodyPr wrap="none" rtlCol="0" anchor="t"/>
          <a:lstStyle/>
          <a:p>
            <a:pPr marL="0" indent="0" algn="ctr">
              <a:lnSpc>
                <a:spcPts val="3280"/>
              </a:lnSpc>
              <a:buNone/>
            </a:pPr>
            <a:r>
              <a:rPr lang="en-US" sz="2625" dirty="0">
                <a:solidFill>
                  <a:srgbClr val="454240"/>
                </a:solidFill>
                <a:latin typeface="Libre Baskerville" pitchFamily="34" charset="0"/>
                <a:ea typeface="Libre Baskerville" pitchFamily="34" charset="-122"/>
                <a:cs typeface="Libre Baskerville" pitchFamily="34" charset="-120"/>
              </a:rPr>
              <a:t>1</a:t>
            </a:r>
            <a:endParaRPr lang="en-US" sz="2625" dirty="0"/>
          </a:p>
        </p:txBody>
      </p:sp>
      <p:sp>
        <p:nvSpPr>
          <p:cNvPr id="7" name="Text 4"/>
          <p:cNvSpPr/>
          <p:nvPr/>
        </p:nvSpPr>
        <p:spPr>
          <a:xfrm>
            <a:off x="2760107" y="3235881"/>
            <a:ext cx="2647950" cy="694373"/>
          </a:xfrm>
          <a:prstGeom prst="rect">
            <a:avLst/>
          </a:prstGeom>
          <a:noFill/>
        </p:spPr>
        <p:txBody>
          <a:bodyPr wrap="square" rtlCol="0" anchor="t"/>
          <a:lstStyle/>
          <a:p>
            <a:pPr marL="0" indent="0">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Accessibility and Convenience</a:t>
            </a:r>
            <a:endParaRPr lang="en-US" sz="2185" dirty="0"/>
          </a:p>
        </p:txBody>
      </p:sp>
      <p:sp>
        <p:nvSpPr>
          <p:cNvPr id="8" name="Text 5"/>
          <p:cNvSpPr/>
          <p:nvPr/>
        </p:nvSpPr>
        <p:spPr>
          <a:xfrm>
            <a:off x="2760107" y="4063484"/>
            <a:ext cx="2647950" cy="2666048"/>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The project aims to streamline the process of discovering, accessing, and enjoying gardening information and tools, enhancing the overall gardening experience for enthusiasts globally.</a:t>
            </a:r>
            <a:endParaRPr lang="en-US" sz="1750" dirty="0"/>
          </a:p>
        </p:txBody>
      </p:sp>
      <p:sp>
        <p:nvSpPr>
          <p:cNvPr id="9" name="Shape 6"/>
          <p:cNvSpPr/>
          <p:nvPr/>
        </p:nvSpPr>
        <p:spPr>
          <a:xfrm>
            <a:off x="5630228" y="3235881"/>
            <a:ext cx="499943" cy="499943"/>
          </a:xfrm>
          <a:prstGeom prst="roundRect">
            <a:avLst>
              <a:gd name="adj" fmla="val 20000"/>
            </a:avLst>
          </a:prstGeom>
          <a:solidFill>
            <a:srgbClr val="F7EDD4"/>
          </a:solidFill>
          <a:ln w="7620">
            <a:solidFill>
              <a:srgbClr val="DDD3BA"/>
            </a:solidFill>
            <a:prstDash val="solid"/>
          </a:ln>
        </p:spPr>
        <p:txBody>
          <a:bodyPr/>
          <a:lstStyle/>
          <a:p>
            <a:endParaRPr lang="en-US"/>
          </a:p>
        </p:txBody>
      </p:sp>
      <p:sp>
        <p:nvSpPr>
          <p:cNvPr id="10" name="Text 7"/>
          <p:cNvSpPr/>
          <p:nvPr/>
        </p:nvSpPr>
        <p:spPr>
          <a:xfrm>
            <a:off x="5777508" y="3277553"/>
            <a:ext cx="205383" cy="416481"/>
          </a:xfrm>
          <a:prstGeom prst="rect">
            <a:avLst/>
          </a:prstGeom>
          <a:noFill/>
        </p:spPr>
        <p:txBody>
          <a:bodyPr wrap="none" rtlCol="0" anchor="t"/>
          <a:lstStyle/>
          <a:p>
            <a:pPr marL="0" indent="0" algn="ctr">
              <a:lnSpc>
                <a:spcPts val="3280"/>
              </a:lnSpc>
              <a:buNone/>
            </a:pPr>
            <a:r>
              <a:rPr lang="en-US" sz="2625" dirty="0">
                <a:solidFill>
                  <a:srgbClr val="454240"/>
                </a:solidFill>
                <a:latin typeface="Libre Baskerville" pitchFamily="34" charset="0"/>
                <a:ea typeface="Libre Baskerville" pitchFamily="34" charset="-122"/>
                <a:cs typeface="Libre Baskerville" pitchFamily="34" charset="-120"/>
              </a:rPr>
              <a:t>2</a:t>
            </a:r>
            <a:endParaRPr lang="en-US" sz="2625" dirty="0"/>
          </a:p>
        </p:txBody>
      </p:sp>
      <p:sp>
        <p:nvSpPr>
          <p:cNvPr id="11" name="Text 8"/>
          <p:cNvSpPr/>
          <p:nvPr/>
        </p:nvSpPr>
        <p:spPr>
          <a:xfrm>
            <a:off x="6352342" y="3235881"/>
            <a:ext cx="2647950" cy="1041559"/>
          </a:xfrm>
          <a:prstGeom prst="rect">
            <a:avLst/>
          </a:prstGeom>
          <a:noFill/>
        </p:spPr>
        <p:txBody>
          <a:bodyPr wrap="square" rtlCol="0" anchor="t"/>
          <a:lstStyle/>
          <a:p>
            <a:pPr marL="0" indent="0">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Knowledge Sharing and Collaboration</a:t>
            </a:r>
            <a:endParaRPr lang="en-US" sz="2185" dirty="0"/>
          </a:p>
        </p:txBody>
      </p:sp>
      <p:sp>
        <p:nvSpPr>
          <p:cNvPr id="12" name="Text 9"/>
          <p:cNvSpPr/>
          <p:nvPr/>
        </p:nvSpPr>
        <p:spPr>
          <a:xfrm>
            <a:off x="6352342" y="4410670"/>
            <a:ext cx="2647950" cy="2666048"/>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The platform will empower gardening experts and enthusiasts to share their knowledge effectively, fostering collaboration and innovation within the gardening community.</a:t>
            </a:r>
            <a:endParaRPr lang="en-US" sz="1750" dirty="0"/>
          </a:p>
        </p:txBody>
      </p:sp>
      <p:sp>
        <p:nvSpPr>
          <p:cNvPr id="13" name="Shape 10"/>
          <p:cNvSpPr/>
          <p:nvPr/>
        </p:nvSpPr>
        <p:spPr>
          <a:xfrm>
            <a:off x="9222462" y="3235881"/>
            <a:ext cx="499943" cy="499943"/>
          </a:xfrm>
          <a:prstGeom prst="roundRect">
            <a:avLst>
              <a:gd name="adj" fmla="val 20000"/>
            </a:avLst>
          </a:prstGeom>
          <a:solidFill>
            <a:srgbClr val="F7EDD4"/>
          </a:solidFill>
          <a:ln w="7620">
            <a:solidFill>
              <a:srgbClr val="DDD3BA"/>
            </a:solidFill>
            <a:prstDash val="solid"/>
          </a:ln>
        </p:spPr>
        <p:txBody>
          <a:bodyPr/>
          <a:lstStyle/>
          <a:p>
            <a:endParaRPr lang="en-US"/>
          </a:p>
        </p:txBody>
      </p:sp>
      <p:sp>
        <p:nvSpPr>
          <p:cNvPr id="14" name="Text 11"/>
          <p:cNvSpPr/>
          <p:nvPr/>
        </p:nvSpPr>
        <p:spPr>
          <a:xfrm>
            <a:off x="9369743" y="3277553"/>
            <a:ext cx="205383" cy="416481"/>
          </a:xfrm>
          <a:prstGeom prst="rect">
            <a:avLst/>
          </a:prstGeom>
          <a:noFill/>
        </p:spPr>
        <p:txBody>
          <a:bodyPr wrap="none" rtlCol="0" anchor="t"/>
          <a:lstStyle/>
          <a:p>
            <a:pPr marL="0" indent="0" algn="ctr">
              <a:lnSpc>
                <a:spcPts val="3280"/>
              </a:lnSpc>
              <a:buNone/>
            </a:pPr>
            <a:r>
              <a:rPr lang="en-US" sz="2625" dirty="0">
                <a:solidFill>
                  <a:srgbClr val="454240"/>
                </a:solidFill>
                <a:latin typeface="Libre Baskerville" pitchFamily="34" charset="0"/>
                <a:ea typeface="Libre Baskerville" pitchFamily="34" charset="-122"/>
                <a:cs typeface="Libre Baskerville" pitchFamily="34" charset="-120"/>
              </a:rPr>
              <a:t>3</a:t>
            </a:r>
            <a:endParaRPr lang="en-US" sz="2625" dirty="0"/>
          </a:p>
        </p:txBody>
      </p:sp>
      <p:sp>
        <p:nvSpPr>
          <p:cNvPr id="15" name="Text 12"/>
          <p:cNvSpPr/>
          <p:nvPr/>
        </p:nvSpPr>
        <p:spPr>
          <a:xfrm>
            <a:off x="9944576" y="3235881"/>
            <a:ext cx="2647950" cy="347186"/>
          </a:xfrm>
          <a:prstGeom prst="rect">
            <a:avLst/>
          </a:prstGeom>
          <a:noFill/>
        </p:spPr>
        <p:txBody>
          <a:bodyPr wrap="none" rtlCol="0" anchor="t"/>
          <a:lstStyle/>
          <a:p>
            <a:pPr marL="0" indent="0">
              <a:lnSpc>
                <a:spcPts val="2735"/>
              </a:lnSpc>
              <a:buNone/>
            </a:pPr>
            <a:r>
              <a:rPr lang="en-US" sz="2185" dirty="0">
                <a:solidFill>
                  <a:srgbClr val="454240"/>
                </a:solidFill>
                <a:latin typeface="Libre Baskerville" pitchFamily="34" charset="0"/>
                <a:ea typeface="Libre Baskerville" pitchFamily="34" charset="-122"/>
                <a:cs typeface="Libre Baskerville" pitchFamily="34" charset="-120"/>
              </a:rPr>
              <a:t>Sustainable Living</a:t>
            </a:r>
            <a:endParaRPr lang="en-US" sz="2185" dirty="0"/>
          </a:p>
        </p:txBody>
      </p:sp>
      <p:sp>
        <p:nvSpPr>
          <p:cNvPr id="16" name="Text 13"/>
          <p:cNvSpPr/>
          <p:nvPr/>
        </p:nvSpPr>
        <p:spPr>
          <a:xfrm>
            <a:off x="9944576" y="3716298"/>
            <a:ext cx="2647950" cy="3332559"/>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The project seeks to promote sustainable living and environmental consciousness by providing a conducive environment for gardening enthusiasts to explore and engage in eco-friendly gardening practices.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a:t>
            </a:r>
            <a:endParaRPr lang="en-US" dirty="0"/>
          </a:p>
        </p:txBody>
      </p:sp>
      <p:pic>
        <p:nvPicPr>
          <p:cNvPr id="5" name="Content Placeholder 4" descr="A group of people working in a garden&#10;&#10;Description automatically generated"/>
          <p:cNvPicPr>
            <a:picLocks noGrp="1" noChangeAspect="1"/>
          </p:cNvPicPr>
          <p:nvPr>
            <p:ph idx="1"/>
          </p:nvPr>
        </p:nvPicPr>
        <p:blipFill>
          <a:blip r:embed="rId1"/>
          <a:stretch>
            <a:fillRect/>
          </a:stretch>
        </p:blipFill>
        <p:spPr>
          <a:xfrm>
            <a:off x="3023713" y="3068638"/>
            <a:ext cx="8582975" cy="3983037"/>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planting a plant&#10;&#10;Description automatically generated"/>
          <p:cNvPicPr>
            <a:picLocks noGrp="1" noChangeAspect="1"/>
          </p:cNvPicPr>
          <p:nvPr>
            <p:ph idx="1"/>
          </p:nvPr>
        </p:nvPicPr>
        <p:blipFill>
          <a:blip r:embed="rId1"/>
          <a:stretch>
            <a:fillRect/>
          </a:stretch>
        </p:blipFill>
        <p:spPr>
          <a:xfrm>
            <a:off x="1608881" y="1377388"/>
            <a:ext cx="11516810" cy="5674288"/>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p:cNvPicPr>
            <a:picLocks noGrp="1" noChangeAspect="1"/>
          </p:cNvPicPr>
          <p:nvPr>
            <p:ph idx="1"/>
          </p:nvPr>
        </p:nvPicPr>
        <p:blipFill>
          <a:blip r:embed="rId1"/>
          <a:stretch>
            <a:fillRect/>
          </a:stretch>
        </p:blipFill>
        <p:spPr>
          <a:xfrm>
            <a:off x="1678329" y="1504710"/>
            <a:ext cx="11539959" cy="5546966"/>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lang="en-US"/>
          </a:p>
        </p:txBody>
      </p:sp>
      <p:pic>
        <p:nvPicPr>
          <p:cNvPr id="4" name="Image 1" descr="preencoded.png"/>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837373"/>
            <a:ext cx="7477601" cy="1916430"/>
          </a:xfrm>
          <a:prstGeom prst="rect">
            <a:avLst/>
          </a:prstGeom>
          <a:noFill/>
        </p:spPr>
        <p:txBody>
          <a:bodyPr wrap="square" rtlCol="0" anchor="t"/>
          <a:lstStyle/>
          <a:p>
            <a:pPr marL="0" indent="0">
              <a:lnSpc>
                <a:spcPts val="7545"/>
              </a:lnSpc>
              <a:buNone/>
            </a:pPr>
            <a:r>
              <a:rPr lang="en-US" sz="6035" dirty="0">
                <a:solidFill>
                  <a:srgbClr val="5C4E3D"/>
                </a:solidFill>
                <a:latin typeface="Libre Baskerville" pitchFamily="34" charset="0"/>
                <a:ea typeface="Libre Baskerville" pitchFamily="34" charset="-122"/>
                <a:cs typeface="Libre Baskerville" pitchFamily="34" charset="-120"/>
              </a:rPr>
              <a:t>The Art of Web Design</a:t>
            </a:r>
            <a:endParaRPr lang="en-US" sz="6035" dirty="0"/>
          </a:p>
        </p:txBody>
      </p:sp>
      <p:sp>
        <p:nvSpPr>
          <p:cNvPr id="6" name="Text 2"/>
          <p:cNvSpPr/>
          <p:nvPr/>
        </p:nvSpPr>
        <p:spPr>
          <a:xfrm>
            <a:off x="833199" y="4087058"/>
            <a:ext cx="7477601" cy="2159318"/>
          </a:xfrm>
          <a:prstGeom prst="rect">
            <a:avLst/>
          </a:prstGeom>
          <a:noFill/>
        </p:spPr>
        <p:txBody>
          <a:bodyPr wrap="square" rtlCol="0" anchor="t"/>
          <a:lstStyle/>
          <a:p>
            <a:pPr marL="285750" indent="-285750" algn="just">
              <a:lnSpc>
                <a:spcPts val="2625"/>
              </a:lnSpc>
              <a:buFont typeface="Arial" panose="020B0604020202020204" pitchFamily="34" charset="0"/>
              <a:buChar char="•"/>
            </a:pPr>
            <a:r>
              <a:rPr lang="en-US" sz="1600" dirty="0">
                <a:solidFill>
                  <a:srgbClr val="454240"/>
                </a:solidFill>
                <a:latin typeface="DM Sans" pitchFamily="34" charset="0"/>
                <a:ea typeface="DM Sans" pitchFamily="34" charset="-122"/>
                <a:cs typeface="DM Sans" pitchFamily="34" charset="-120"/>
              </a:rPr>
              <a:t>Web design encompasses a diverse range of skills and disciplines, from graphic design and interface development to user experience optimization and search engine optimization. </a:t>
            </a:r>
            <a:endParaRPr lang="en-US" sz="1600" dirty="0">
              <a:solidFill>
                <a:srgbClr val="454240"/>
              </a:solidFill>
              <a:latin typeface="DM Sans" pitchFamily="34" charset="0"/>
              <a:ea typeface="DM Sans" pitchFamily="34" charset="-122"/>
              <a:cs typeface="DM Sans" pitchFamily="34" charset="-120"/>
            </a:endParaRPr>
          </a:p>
          <a:p>
            <a:pPr marL="285750" indent="-285750" algn="just">
              <a:lnSpc>
                <a:spcPts val="2625"/>
              </a:lnSpc>
              <a:buFont typeface="Arial" panose="020B0604020202020204" pitchFamily="34" charset="0"/>
              <a:buChar char="•"/>
            </a:pPr>
            <a:r>
              <a:rPr lang="en-US" sz="1600" dirty="0">
                <a:solidFill>
                  <a:srgbClr val="454240"/>
                </a:solidFill>
                <a:latin typeface="DM Sans" pitchFamily="34" charset="0"/>
                <a:ea typeface="DM Sans" pitchFamily="34" charset="-122"/>
                <a:cs typeface="DM Sans" pitchFamily="34" charset="-120"/>
              </a:rPr>
              <a:t>It is a dynamic field that requires a deep understanding of both technical and creative elements to create engaging and effective online experiences.</a:t>
            </a:r>
            <a:endParaRPr lang="en-US" sz="1600" dirty="0"/>
          </a:p>
        </p:txBody>
      </p:sp>
      <p:sp>
        <p:nvSpPr>
          <p:cNvPr id="8" name="Text 4"/>
          <p:cNvSpPr/>
          <p:nvPr/>
        </p:nvSpPr>
        <p:spPr>
          <a:xfrm>
            <a:off x="952500" y="6148864"/>
            <a:ext cx="116800" cy="97512"/>
          </a:xfrm>
          <a:prstGeom prst="rect">
            <a:avLst/>
          </a:prstGeom>
          <a:noFill/>
        </p:spPr>
        <p:txBody>
          <a:bodyPr wrap="none" rtlCol="0" anchor="t"/>
          <a:lstStyle/>
          <a:p>
            <a:pPr marL="0" indent="0" algn="ctr">
              <a:lnSpc>
                <a:spcPts val="770"/>
              </a:lnSpc>
              <a:buNone/>
            </a:pPr>
            <a:r>
              <a:rPr lang="en-US" sz="770" dirty="0">
                <a:solidFill>
                  <a:srgbClr val="FFFFFF"/>
                </a:solidFill>
                <a:latin typeface="DM Sans" pitchFamily="34" charset="0"/>
                <a:ea typeface="DM Sans" pitchFamily="34" charset="-122"/>
                <a:cs typeface="DM Sans" pitchFamily="34" charset="-120"/>
              </a:rPr>
              <a:t>K</a:t>
            </a:r>
            <a:endParaRPr lang="en-US" sz="77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620" y="2711672"/>
            <a:ext cx="11523930" cy="3366547"/>
          </a:xfrm>
          <a:effectLst>
            <a:innerShdw blurRad="63500" dist="50800" dir="5400000">
              <a:prstClr val="black">
                <a:alpha val="50000"/>
              </a:prstClr>
            </a:innerShdw>
          </a:effectLst>
        </p:spPr>
        <p:txBody>
          <a:bodyPr>
            <a:normAutofit/>
          </a:bodyPr>
          <a:lstStyle/>
          <a:p>
            <a:pPr algn="ctr"/>
            <a:r>
              <a:rPr lang="en-US" sz="6600" dirty="0">
                <a:latin typeface="Algerian" panose="04020705040A02060702" pitchFamily="82" charset="0"/>
              </a:rPr>
              <a:t>THANK YOU</a:t>
            </a:r>
            <a:endParaRPr lang="en-US" sz="6600"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lang="en-US"/>
          </a:p>
        </p:txBody>
      </p:sp>
      <p:sp>
        <p:nvSpPr>
          <p:cNvPr id="4" name="Text 1"/>
          <p:cNvSpPr/>
          <p:nvPr/>
        </p:nvSpPr>
        <p:spPr>
          <a:xfrm>
            <a:off x="2037993" y="1258372"/>
            <a:ext cx="10554414" cy="1388745"/>
          </a:xfrm>
          <a:prstGeom prst="rect">
            <a:avLst/>
          </a:prstGeom>
          <a:noFill/>
        </p:spPr>
        <p:txBody>
          <a:bodyPr wrap="square" rtlCol="0" anchor="t"/>
          <a:lstStyle/>
          <a:p>
            <a:pPr marL="0" indent="0">
              <a:lnSpc>
                <a:spcPts val="5470"/>
              </a:lnSpc>
              <a:buNone/>
            </a:pPr>
            <a:r>
              <a:rPr lang="en-US" sz="4375" dirty="0">
                <a:solidFill>
                  <a:srgbClr val="5C4E3D"/>
                </a:solidFill>
                <a:latin typeface="Libre Baskerville" pitchFamily="34" charset="0"/>
                <a:ea typeface="Libre Baskerville" pitchFamily="34" charset="-122"/>
                <a:cs typeface="Libre Baskerville" pitchFamily="34" charset="-120"/>
              </a:rPr>
              <a:t>Interface Design: Crafting Intuitive Experiences</a:t>
            </a:r>
            <a:endParaRPr lang="en-US" sz="4375" dirty="0"/>
          </a:p>
        </p:txBody>
      </p:sp>
      <p:sp>
        <p:nvSpPr>
          <p:cNvPr id="5" name="Text 2"/>
          <p:cNvSpPr/>
          <p:nvPr/>
        </p:nvSpPr>
        <p:spPr>
          <a:xfrm>
            <a:off x="2037993" y="3202543"/>
            <a:ext cx="2777490" cy="347186"/>
          </a:xfrm>
          <a:prstGeom prst="rect">
            <a:avLst/>
          </a:prstGeom>
          <a:noFill/>
        </p:spPr>
        <p:txBody>
          <a:bodyPr wrap="none" rtlCol="0" anchor="t"/>
          <a:lstStyle/>
          <a:p>
            <a:pPr marL="0" indent="0">
              <a:lnSpc>
                <a:spcPts val="2735"/>
              </a:lnSpc>
              <a:buNone/>
            </a:pPr>
            <a:r>
              <a:rPr lang="en-US" sz="2185" dirty="0">
                <a:solidFill>
                  <a:srgbClr val="5C4E3D"/>
                </a:solidFill>
                <a:latin typeface="Libre Baskerville" pitchFamily="34" charset="0"/>
                <a:ea typeface="Libre Baskerville" pitchFamily="34" charset="-122"/>
                <a:cs typeface="Libre Baskerville" pitchFamily="34" charset="-120"/>
              </a:rPr>
              <a:t>Responsive Design</a:t>
            </a:r>
            <a:endParaRPr lang="en-US" sz="2185" dirty="0"/>
          </a:p>
        </p:txBody>
      </p:sp>
      <p:sp>
        <p:nvSpPr>
          <p:cNvPr id="6" name="Text 3"/>
          <p:cNvSpPr/>
          <p:nvPr/>
        </p:nvSpPr>
        <p:spPr>
          <a:xfrm>
            <a:off x="2037993" y="3771900"/>
            <a:ext cx="3156347" cy="2999303"/>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Ensuring seamless experiences across devices, from desktops to mobile, is crucial for effective interface design. Responsive techniques adapt the layout and content to provide optimal usability on any screen size.</a:t>
            </a:r>
            <a:endParaRPr lang="en-US" sz="1750" dirty="0"/>
          </a:p>
        </p:txBody>
      </p:sp>
      <p:sp>
        <p:nvSpPr>
          <p:cNvPr id="7" name="Text 4"/>
          <p:cNvSpPr/>
          <p:nvPr/>
        </p:nvSpPr>
        <p:spPr>
          <a:xfrm>
            <a:off x="5743932" y="3202543"/>
            <a:ext cx="2837617" cy="347186"/>
          </a:xfrm>
          <a:prstGeom prst="rect">
            <a:avLst/>
          </a:prstGeom>
          <a:noFill/>
        </p:spPr>
        <p:txBody>
          <a:bodyPr wrap="none" rtlCol="0" anchor="t"/>
          <a:lstStyle/>
          <a:p>
            <a:pPr marL="0" indent="0">
              <a:lnSpc>
                <a:spcPts val="2735"/>
              </a:lnSpc>
              <a:buNone/>
            </a:pPr>
            <a:r>
              <a:rPr lang="en-US" sz="2185" dirty="0">
                <a:solidFill>
                  <a:srgbClr val="5C4E3D"/>
                </a:solidFill>
                <a:latin typeface="Libre Baskerville" pitchFamily="34" charset="0"/>
                <a:ea typeface="Libre Baskerville" pitchFamily="34" charset="-122"/>
                <a:cs typeface="Libre Baskerville" pitchFamily="34" charset="-120"/>
              </a:rPr>
              <a:t>Intuitive Navigation</a:t>
            </a:r>
            <a:endParaRPr lang="en-US" sz="2185" dirty="0"/>
          </a:p>
        </p:txBody>
      </p:sp>
      <p:sp>
        <p:nvSpPr>
          <p:cNvPr id="8" name="Text 5"/>
          <p:cNvSpPr/>
          <p:nvPr/>
        </p:nvSpPr>
        <p:spPr>
          <a:xfrm>
            <a:off x="5743932" y="3771900"/>
            <a:ext cx="3156347" cy="2332792"/>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Clear and intuitive navigation is the backbone of a well-designed interface. Thoughtful placement of menus, links, and interactive elements guides users effortlessly through the website.</a:t>
            </a:r>
            <a:endParaRPr lang="en-US" sz="1750" dirty="0"/>
          </a:p>
        </p:txBody>
      </p:sp>
      <p:sp>
        <p:nvSpPr>
          <p:cNvPr id="9" name="Text 6"/>
          <p:cNvSpPr/>
          <p:nvPr/>
        </p:nvSpPr>
        <p:spPr>
          <a:xfrm>
            <a:off x="9449872" y="3202543"/>
            <a:ext cx="2777490" cy="347186"/>
          </a:xfrm>
          <a:prstGeom prst="rect">
            <a:avLst/>
          </a:prstGeom>
          <a:noFill/>
        </p:spPr>
        <p:txBody>
          <a:bodyPr wrap="none" rtlCol="0" anchor="t"/>
          <a:lstStyle/>
          <a:p>
            <a:pPr marL="0" indent="0">
              <a:lnSpc>
                <a:spcPts val="2735"/>
              </a:lnSpc>
              <a:buNone/>
            </a:pPr>
            <a:r>
              <a:rPr lang="en-US" sz="2185" dirty="0">
                <a:solidFill>
                  <a:srgbClr val="5C4E3D"/>
                </a:solidFill>
                <a:latin typeface="Libre Baskerville" pitchFamily="34" charset="0"/>
                <a:ea typeface="Libre Baskerville" pitchFamily="34" charset="-122"/>
                <a:cs typeface="Libre Baskerville" pitchFamily="34" charset="-120"/>
              </a:rPr>
              <a:t>Visual Hierarchy</a:t>
            </a:r>
            <a:endParaRPr lang="en-US" sz="2185" dirty="0"/>
          </a:p>
        </p:txBody>
      </p:sp>
      <p:sp>
        <p:nvSpPr>
          <p:cNvPr id="10" name="Text 7"/>
          <p:cNvSpPr/>
          <p:nvPr/>
        </p:nvSpPr>
        <p:spPr>
          <a:xfrm>
            <a:off x="9449872" y="3771900"/>
            <a:ext cx="3156347" cy="2999303"/>
          </a:xfrm>
          <a:prstGeom prst="rect">
            <a:avLst/>
          </a:prstGeom>
          <a:noFill/>
        </p:spPr>
        <p:txBody>
          <a:bodyPr wrap="square" rtlCol="0" anchor="t"/>
          <a:lstStyle/>
          <a:p>
            <a:pPr marL="0" indent="0">
              <a:lnSpc>
                <a:spcPts val="2625"/>
              </a:lnSpc>
              <a:buNone/>
            </a:pPr>
            <a:r>
              <a:rPr lang="en-US" sz="1750" dirty="0">
                <a:solidFill>
                  <a:srgbClr val="454240"/>
                </a:solidFill>
                <a:latin typeface="DM Sans" pitchFamily="34" charset="0"/>
                <a:ea typeface="DM Sans" pitchFamily="34" charset="-122"/>
                <a:cs typeface="DM Sans" pitchFamily="34" charset="-120"/>
              </a:rPr>
              <a:t>Strategically arranging and emphasizing content elements creates a visual hierarchy that draws the user's attention to the most important information. This enhances overall comprehension and engagement.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p>
            <a:endParaRPr lang="en-US"/>
          </a:p>
        </p:txBody>
      </p:sp>
      <p:pic>
        <p:nvPicPr>
          <p:cNvPr id="4" name="Image 1" descr="preencoded.png"/>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774383" y="889635"/>
            <a:ext cx="9424035" cy="1290638"/>
          </a:xfrm>
          <a:prstGeom prst="rect">
            <a:avLst/>
          </a:prstGeom>
          <a:noFill/>
        </p:spPr>
        <p:txBody>
          <a:bodyPr wrap="square" rtlCol="0" anchor="t"/>
          <a:lstStyle/>
          <a:p>
            <a:pPr marL="0" indent="0">
              <a:lnSpc>
                <a:spcPts val="5080"/>
              </a:lnSpc>
              <a:buNone/>
            </a:pPr>
            <a:r>
              <a:rPr lang="en-US" sz="4065" dirty="0">
                <a:solidFill>
                  <a:srgbClr val="5C4E3D"/>
                </a:solidFill>
                <a:latin typeface="Libre Baskerville" pitchFamily="34" charset="0"/>
                <a:ea typeface="Libre Baskerville" pitchFamily="34" charset="-122"/>
                <a:cs typeface="Libre Baskerville" pitchFamily="34" charset="-120"/>
              </a:rPr>
              <a:t>Standardized Code: The Foundation of Web Development</a:t>
            </a:r>
            <a:endParaRPr lang="en-US" sz="4065" dirty="0"/>
          </a:p>
        </p:txBody>
      </p:sp>
      <p:sp>
        <p:nvSpPr>
          <p:cNvPr id="6" name="Shape 2"/>
          <p:cNvSpPr/>
          <p:nvPr/>
        </p:nvSpPr>
        <p:spPr>
          <a:xfrm>
            <a:off x="1063466" y="2489954"/>
            <a:ext cx="41196" cy="4849892"/>
          </a:xfrm>
          <a:prstGeom prst="roundRect">
            <a:avLst>
              <a:gd name="adj" fmla="val 225588"/>
            </a:avLst>
          </a:prstGeom>
          <a:solidFill>
            <a:srgbClr val="DDD3BA"/>
          </a:solidFill>
        </p:spPr>
        <p:txBody>
          <a:bodyPr/>
          <a:lstStyle/>
          <a:p>
            <a:endParaRPr lang="en-US"/>
          </a:p>
        </p:txBody>
      </p:sp>
      <p:sp>
        <p:nvSpPr>
          <p:cNvPr id="7" name="Shape 3"/>
          <p:cNvSpPr/>
          <p:nvPr/>
        </p:nvSpPr>
        <p:spPr>
          <a:xfrm>
            <a:off x="1316355" y="2933938"/>
            <a:ext cx="722709" cy="41196"/>
          </a:xfrm>
          <a:prstGeom prst="roundRect">
            <a:avLst>
              <a:gd name="adj" fmla="val 225588"/>
            </a:avLst>
          </a:prstGeom>
          <a:solidFill>
            <a:srgbClr val="DDD3BA"/>
          </a:solidFill>
        </p:spPr>
        <p:txBody>
          <a:bodyPr/>
          <a:lstStyle/>
          <a:p>
            <a:endParaRPr lang="en-US"/>
          </a:p>
        </p:txBody>
      </p:sp>
      <p:sp>
        <p:nvSpPr>
          <p:cNvPr id="8" name="Shape 4"/>
          <p:cNvSpPr/>
          <p:nvPr/>
        </p:nvSpPr>
        <p:spPr>
          <a:xfrm>
            <a:off x="851773" y="2722245"/>
            <a:ext cx="464582" cy="464582"/>
          </a:xfrm>
          <a:prstGeom prst="roundRect">
            <a:avLst>
              <a:gd name="adj" fmla="val 20004"/>
            </a:avLst>
          </a:prstGeom>
          <a:solidFill>
            <a:srgbClr val="F7EDD4"/>
          </a:solidFill>
          <a:ln w="7620">
            <a:solidFill>
              <a:srgbClr val="DDD3BA"/>
            </a:solidFill>
            <a:prstDash val="solid"/>
          </a:ln>
        </p:spPr>
        <p:txBody>
          <a:bodyPr/>
          <a:lstStyle/>
          <a:p>
            <a:endParaRPr lang="en-US"/>
          </a:p>
        </p:txBody>
      </p:sp>
      <p:sp>
        <p:nvSpPr>
          <p:cNvPr id="9" name="Text 5"/>
          <p:cNvSpPr/>
          <p:nvPr/>
        </p:nvSpPr>
        <p:spPr>
          <a:xfrm>
            <a:off x="1014889" y="2760940"/>
            <a:ext cx="138232" cy="387191"/>
          </a:xfrm>
          <a:prstGeom prst="rect">
            <a:avLst/>
          </a:prstGeom>
          <a:noFill/>
        </p:spPr>
        <p:txBody>
          <a:bodyPr wrap="none" rtlCol="0" anchor="t"/>
          <a:lstStyle/>
          <a:p>
            <a:pPr marL="0" indent="0" algn="ctr">
              <a:lnSpc>
                <a:spcPts val="3050"/>
              </a:lnSpc>
              <a:buNone/>
            </a:pPr>
            <a:r>
              <a:rPr lang="en-US" sz="2440" dirty="0">
                <a:solidFill>
                  <a:srgbClr val="454240"/>
                </a:solidFill>
                <a:latin typeface="Libre Baskerville" pitchFamily="34" charset="0"/>
                <a:ea typeface="Libre Baskerville" pitchFamily="34" charset="-122"/>
                <a:cs typeface="Libre Baskerville" pitchFamily="34" charset="-120"/>
              </a:rPr>
              <a:t>1</a:t>
            </a:r>
            <a:endParaRPr lang="en-US" sz="2440" dirty="0"/>
          </a:p>
        </p:txBody>
      </p:sp>
      <p:sp>
        <p:nvSpPr>
          <p:cNvPr id="10" name="Text 6"/>
          <p:cNvSpPr/>
          <p:nvPr/>
        </p:nvSpPr>
        <p:spPr>
          <a:xfrm>
            <a:off x="2219801" y="2696408"/>
            <a:ext cx="2581394" cy="322659"/>
          </a:xfrm>
          <a:prstGeom prst="rect">
            <a:avLst/>
          </a:prstGeom>
          <a:noFill/>
        </p:spPr>
        <p:txBody>
          <a:bodyPr wrap="none" rtlCol="0" anchor="t"/>
          <a:lstStyle/>
          <a:p>
            <a:pPr marL="0" indent="0" algn="l">
              <a:lnSpc>
                <a:spcPts val="2540"/>
              </a:lnSpc>
              <a:buNone/>
            </a:pPr>
            <a:r>
              <a:rPr lang="en-US" sz="2035" dirty="0">
                <a:solidFill>
                  <a:srgbClr val="454240"/>
                </a:solidFill>
                <a:latin typeface="Libre Baskerville" pitchFamily="34" charset="0"/>
                <a:ea typeface="Libre Baskerville" pitchFamily="34" charset="-122"/>
                <a:cs typeface="Libre Baskerville" pitchFamily="34" charset="-120"/>
              </a:rPr>
              <a:t>HTML</a:t>
            </a:r>
            <a:endParaRPr lang="en-US" sz="2035" dirty="0"/>
          </a:p>
        </p:txBody>
      </p:sp>
      <p:sp>
        <p:nvSpPr>
          <p:cNvPr id="11" name="Text 7"/>
          <p:cNvSpPr/>
          <p:nvPr/>
        </p:nvSpPr>
        <p:spPr>
          <a:xfrm>
            <a:off x="2219801" y="3142893"/>
            <a:ext cx="7978616" cy="619601"/>
          </a:xfrm>
          <a:prstGeom prst="rect">
            <a:avLst/>
          </a:prstGeom>
          <a:noFill/>
        </p:spPr>
        <p:txBody>
          <a:bodyPr wrap="square" rtlCol="0" anchor="t"/>
          <a:lstStyle/>
          <a:p>
            <a:pPr marL="0" indent="0" algn="l">
              <a:lnSpc>
                <a:spcPts val="2440"/>
              </a:lnSpc>
              <a:buNone/>
            </a:pPr>
            <a:r>
              <a:rPr lang="en-US" sz="1625" dirty="0">
                <a:solidFill>
                  <a:srgbClr val="454240"/>
                </a:solidFill>
                <a:latin typeface="DM Sans" pitchFamily="34" charset="0"/>
                <a:ea typeface="DM Sans" pitchFamily="34" charset="-122"/>
                <a:cs typeface="DM Sans" pitchFamily="34" charset="-120"/>
              </a:rPr>
              <a:t>HTML, the backbone of web pages, provides the structure and content, defining the elements that make up a website.</a:t>
            </a:r>
            <a:endParaRPr lang="en-US" sz="1625" dirty="0"/>
          </a:p>
        </p:txBody>
      </p:sp>
      <p:sp>
        <p:nvSpPr>
          <p:cNvPr id="12" name="Shape 8"/>
          <p:cNvSpPr/>
          <p:nvPr/>
        </p:nvSpPr>
        <p:spPr>
          <a:xfrm>
            <a:off x="1316355" y="4619387"/>
            <a:ext cx="722709" cy="41196"/>
          </a:xfrm>
          <a:prstGeom prst="roundRect">
            <a:avLst>
              <a:gd name="adj" fmla="val 225588"/>
            </a:avLst>
          </a:prstGeom>
          <a:solidFill>
            <a:srgbClr val="DDD3BA"/>
          </a:solidFill>
        </p:spPr>
        <p:txBody>
          <a:bodyPr/>
          <a:lstStyle/>
          <a:p>
            <a:endParaRPr lang="en-US"/>
          </a:p>
        </p:txBody>
      </p:sp>
      <p:sp>
        <p:nvSpPr>
          <p:cNvPr id="13" name="Shape 9"/>
          <p:cNvSpPr/>
          <p:nvPr/>
        </p:nvSpPr>
        <p:spPr>
          <a:xfrm>
            <a:off x="851773" y="4407694"/>
            <a:ext cx="464582" cy="464582"/>
          </a:xfrm>
          <a:prstGeom prst="roundRect">
            <a:avLst>
              <a:gd name="adj" fmla="val 20004"/>
            </a:avLst>
          </a:prstGeom>
          <a:solidFill>
            <a:srgbClr val="F7EDD4"/>
          </a:solidFill>
          <a:ln w="7620">
            <a:solidFill>
              <a:srgbClr val="DDD3BA"/>
            </a:solidFill>
            <a:prstDash val="solid"/>
          </a:ln>
        </p:spPr>
        <p:txBody>
          <a:bodyPr/>
          <a:lstStyle/>
          <a:p>
            <a:endParaRPr lang="en-US"/>
          </a:p>
        </p:txBody>
      </p:sp>
      <p:sp>
        <p:nvSpPr>
          <p:cNvPr id="14" name="Text 10"/>
          <p:cNvSpPr/>
          <p:nvPr/>
        </p:nvSpPr>
        <p:spPr>
          <a:xfrm>
            <a:off x="988576" y="4446389"/>
            <a:ext cx="190857" cy="387191"/>
          </a:xfrm>
          <a:prstGeom prst="rect">
            <a:avLst/>
          </a:prstGeom>
          <a:noFill/>
        </p:spPr>
        <p:txBody>
          <a:bodyPr wrap="none" rtlCol="0" anchor="t"/>
          <a:lstStyle/>
          <a:p>
            <a:pPr marL="0" indent="0" algn="ctr">
              <a:lnSpc>
                <a:spcPts val="3050"/>
              </a:lnSpc>
              <a:buNone/>
            </a:pPr>
            <a:r>
              <a:rPr lang="en-US" sz="2440" dirty="0">
                <a:solidFill>
                  <a:srgbClr val="454240"/>
                </a:solidFill>
                <a:latin typeface="Libre Baskerville" pitchFamily="34" charset="0"/>
                <a:ea typeface="Libre Baskerville" pitchFamily="34" charset="-122"/>
                <a:cs typeface="Libre Baskerville" pitchFamily="34" charset="-120"/>
              </a:rPr>
              <a:t>2</a:t>
            </a:r>
            <a:endParaRPr lang="en-US" sz="2440" dirty="0"/>
          </a:p>
        </p:txBody>
      </p:sp>
      <p:sp>
        <p:nvSpPr>
          <p:cNvPr id="15" name="Text 11"/>
          <p:cNvSpPr/>
          <p:nvPr/>
        </p:nvSpPr>
        <p:spPr>
          <a:xfrm>
            <a:off x="2219801" y="4381857"/>
            <a:ext cx="2581394" cy="322659"/>
          </a:xfrm>
          <a:prstGeom prst="rect">
            <a:avLst/>
          </a:prstGeom>
          <a:noFill/>
        </p:spPr>
        <p:txBody>
          <a:bodyPr wrap="none" rtlCol="0" anchor="t"/>
          <a:lstStyle/>
          <a:p>
            <a:pPr marL="0" indent="0" algn="l">
              <a:lnSpc>
                <a:spcPts val="2540"/>
              </a:lnSpc>
              <a:buNone/>
            </a:pPr>
            <a:r>
              <a:rPr lang="en-US" sz="2035" dirty="0">
                <a:solidFill>
                  <a:srgbClr val="454240"/>
                </a:solidFill>
                <a:latin typeface="Libre Baskerville" pitchFamily="34" charset="0"/>
                <a:ea typeface="Libre Baskerville" pitchFamily="34" charset="-122"/>
                <a:cs typeface="Libre Baskerville" pitchFamily="34" charset="-120"/>
              </a:rPr>
              <a:t>CSS</a:t>
            </a:r>
            <a:endParaRPr lang="en-US" sz="2035" dirty="0"/>
          </a:p>
        </p:txBody>
      </p:sp>
      <p:sp>
        <p:nvSpPr>
          <p:cNvPr id="16" name="Text 12"/>
          <p:cNvSpPr/>
          <p:nvPr/>
        </p:nvSpPr>
        <p:spPr>
          <a:xfrm>
            <a:off x="2219801" y="4828342"/>
            <a:ext cx="7978616" cy="619601"/>
          </a:xfrm>
          <a:prstGeom prst="rect">
            <a:avLst/>
          </a:prstGeom>
          <a:noFill/>
        </p:spPr>
        <p:txBody>
          <a:bodyPr wrap="square" rtlCol="0" anchor="t"/>
          <a:lstStyle/>
          <a:p>
            <a:pPr marL="0" indent="0" algn="l">
              <a:lnSpc>
                <a:spcPts val="2440"/>
              </a:lnSpc>
              <a:buNone/>
            </a:pPr>
            <a:r>
              <a:rPr lang="en-US" sz="1625" dirty="0">
                <a:solidFill>
                  <a:srgbClr val="454240"/>
                </a:solidFill>
                <a:latin typeface="DM Sans" pitchFamily="34" charset="0"/>
                <a:ea typeface="DM Sans" pitchFamily="34" charset="-122"/>
                <a:cs typeface="DM Sans" pitchFamily="34" charset="-120"/>
              </a:rPr>
              <a:t>CSS enhances the visual presentation of web content, allowing designers to control the layout, typography, and aesthetics of a website.</a:t>
            </a:r>
            <a:endParaRPr lang="en-US" sz="1625" dirty="0"/>
          </a:p>
        </p:txBody>
      </p:sp>
      <p:sp>
        <p:nvSpPr>
          <p:cNvPr id="17" name="Shape 13"/>
          <p:cNvSpPr/>
          <p:nvPr/>
        </p:nvSpPr>
        <p:spPr>
          <a:xfrm>
            <a:off x="1316355" y="6304836"/>
            <a:ext cx="722709" cy="41196"/>
          </a:xfrm>
          <a:prstGeom prst="roundRect">
            <a:avLst>
              <a:gd name="adj" fmla="val 225588"/>
            </a:avLst>
          </a:prstGeom>
          <a:solidFill>
            <a:srgbClr val="DDD3BA"/>
          </a:solidFill>
        </p:spPr>
        <p:txBody>
          <a:bodyPr/>
          <a:lstStyle/>
          <a:p>
            <a:endParaRPr lang="en-US"/>
          </a:p>
        </p:txBody>
      </p:sp>
      <p:sp>
        <p:nvSpPr>
          <p:cNvPr id="18" name="Shape 14"/>
          <p:cNvSpPr/>
          <p:nvPr/>
        </p:nvSpPr>
        <p:spPr>
          <a:xfrm>
            <a:off x="851773" y="6093142"/>
            <a:ext cx="464582" cy="464582"/>
          </a:xfrm>
          <a:prstGeom prst="roundRect">
            <a:avLst>
              <a:gd name="adj" fmla="val 20004"/>
            </a:avLst>
          </a:prstGeom>
          <a:solidFill>
            <a:srgbClr val="F7EDD4"/>
          </a:solidFill>
          <a:ln w="7620">
            <a:solidFill>
              <a:srgbClr val="DDD3BA"/>
            </a:solidFill>
            <a:prstDash val="solid"/>
          </a:ln>
        </p:spPr>
        <p:txBody>
          <a:bodyPr/>
          <a:lstStyle/>
          <a:p>
            <a:endParaRPr lang="en-US"/>
          </a:p>
        </p:txBody>
      </p:sp>
      <p:sp>
        <p:nvSpPr>
          <p:cNvPr id="19" name="Text 15"/>
          <p:cNvSpPr/>
          <p:nvPr/>
        </p:nvSpPr>
        <p:spPr>
          <a:xfrm>
            <a:off x="988576" y="6131838"/>
            <a:ext cx="190857" cy="387191"/>
          </a:xfrm>
          <a:prstGeom prst="rect">
            <a:avLst/>
          </a:prstGeom>
          <a:noFill/>
        </p:spPr>
        <p:txBody>
          <a:bodyPr wrap="none" rtlCol="0" anchor="t"/>
          <a:lstStyle/>
          <a:p>
            <a:pPr marL="0" indent="0" algn="ctr">
              <a:lnSpc>
                <a:spcPts val="3050"/>
              </a:lnSpc>
              <a:buNone/>
            </a:pPr>
            <a:r>
              <a:rPr lang="en-US" sz="2440" dirty="0">
                <a:solidFill>
                  <a:srgbClr val="454240"/>
                </a:solidFill>
                <a:latin typeface="Libre Baskerville" pitchFamily="34" charset="0"/>
                <a:ea typeface="Libre Baskerville" pitchFamily="34" charset="-122"/>
                <a:cs typeface="Libre Baskerville" pitchFamily="34" charset="-120"/>
              </a:rPr>
              <a:t>3</a:t>
            </a:r>
            <a:endParaRPr lang="en-US" sz="2440" dirty="0"/>
          </a:p>
        </p:txBody>
      </p:sp>
      <p:sp>
        <p:nvSpPr>
          <p:cNvPr id="20" name="Text 16"/>
          <p:cNvSpPr/>
          <p:nvPr/>
        </p:nvSpPr>
        <p:spPr>
          <a:xfrm>
            <a:off x="2219801" y="6067306"/>
            <a:ext cx="2581394" cy="322659"/>
          </a:xfrm>
          <a:prstGeom prst="rect">
            <a:avLst/>
          </a:prstGeom>
          <a:noFill/>
        </p:spPr>
        <p:txBody>
          <a:bodyPr wrap="none" rtlCol="0" anchor="t"/>
          <a:lstStyle/>
          <a:p>
            <a:pPr marL="0" indent="0" algn="l">
              <a:lnSpc>
                <a:spcPts val="2540"/>
              </a:lnSpc>
              <a:buNone/>
            </a:pPr>
            <a:r>
              <a:rPr lang="en-US" sz="2035" dirty="0">
                <a:solidFill>
                  <a:srgbClr val="454240"/>
                </a:solidFill>
                <a:latin typeface="Libre Baskerville" pitchFamily="34" charset="0"/>
                <a:ea typeface="Libre Baskerville" pitchFamily="34" charset="-122"/>
                <a:cs typeface="Libre Baskerville" pitchFamily="34" charset="-120"/>
              </a:rPr>
              <a:t>JavaScript</a:t>
            </a:r>
            <a:endParaRPr lang="en-US" sz="2035" dirty="0"/>
          </a:p>
        </p:txBody>
      </p:sp>
      <p:sp>
        <p:nvSpPr>
          <p:cNvPr id="21" name="Text 17"/>
          <p:cNvSpPr/>
          <p:nvPr/>
        </p:nvSpPr>
        <p:spPr>
          <a:xfrm>
            <a:off x="2219801" y="6513790"/>
            <a:ext cx="7978616" cy="619601"/>
          </a:xfrm>
          <a:prstGeom prst="rect">
            <a:avLst/>
          </a:prstGeom>
          <a:noFill/>
        </p:spPr>
        <p:txBody>
          <a:bodyPr wrap="square" rtlCol="0" anchor="t"/>
          <a:lstStyle/>
          <a:p>
            <a:pPr marL="0" indent="0" algn="l">
              <a:lnSpc>
                <a:spcPts val="2440"/>
              </a:lnSpc>
              <a:buNone/>
            </a:pPr>
            <a:r>
              <a:rPr lang="en-US" sz="1625" dirty="0">
                <a:solidFill>
                  <a:srgbClr val="454240"/>
                </a:solidFill>
                <a:latin typeface="DM Sans" pitchFamily="34" charset="0"/>
                <a:ea typeface="DM Sans" pitchFamily="34" charset="-122"/>
                <a:cs typeface="DM Sans" pitchFamily="34" charset="-120"/>
              </a:rPr>
              <a:t>JavaScript adds interactivity and dynamic behavior to web pages, enabling features like form validation, animations, and responsive user interactions.</a:t>
            </a:r>
            <a:endParaRPr lang="en-US" sz="16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lang="en-US"/>
          </a:p>
        </p:txBody>
      </p:sp>
      <p:sp>
        <p:nvSpPr>
          <p:cNvPr id="3" name="Shape 1"/>
          <p:cNvSpPr/>
          <p:nvPr/>
        </p:nvSpPr>
        <p:spPr>
          <a:xfrm>
            <a:off x="0" y="0"/>
            <a:ext cx="14630400" cy="8229600"/>
          </a:xfrm>
          <a:prstGeom prst="rect">
            <a:avLst/>
          </a:prstGeom>
          <a:solidFill>
            <a:srgbClr val="FFFCFA"/>
          </a:solidFill>
        </p:spPr>
        <p:txBody>
          <a:bodyPr/>
          <a:lstStyle/>
          <a:p>
            <a:endParaRPr lang="en-US"/>
          </a:p>
        </p:txBody>
      </p:sp>
      <p:sp>
        <p:nvSpPr>
          <p:cNvPr id="4" name="Text 2"/>
          <p:cNvSpPr/>
          <p:nvPr/>
        </p:nvSpPr>
        <p:spPr>
          <a:xfrm>
            <a:off x="2037992" y="2105501"/>
            <a:ext cx="8020407" cy="694373"/>
          </a:xfrm>
          <a:prstGeom prst="rect">
            <a:avLst/>
          </a:prstGeom>
          <a:noFill/>
        </p:spPr>
        <p:txBody>
          <a:bodyPr wrap="none" rtlCol="0" anchor="t"/>
          <a:lstStyle/>
          <a:p>
            <a:pPr>
              <a:lnSpc>
                <a:spcPts val="5080"/>
              </a:lnSpc>
            </a:pPr>
            <a:r>
              <a:rPr lang="en-US" sz="4065" dirty="0">
                <a:solidFill>
                  <a:srgbClr val="5C4E3D"/>
                </a:solidFill>
                <a:latin typeface="Libre Baskerville" pitchFamily="34" charset="0"/>
              </a:rPr>
              <a:t>HTML: The Building Blocks</a:t>
            </a:r>
            <a:endParaRPr lang="en-US" sz="4065" dirty="0">
              <a:solidFill>
                <a:srgbClr val="5C4E3D"/>
              </a:solidFill>
              <a:latin typeface="Libre Baskerville" pitchFamily="34" charset="0"/>
            </a:endParaRPr>
          </a:p>
        </p:txBody>
      </p:sp>
      <p:sp>
        <p:nvSpPr>
          <p:cNvPr id="5" name="Text 3"/>
          <p:cNvSpPr/>
          <p:nvPr/>
        </p:nvSpPr>
        <p:spPr>
          <a:xfrm>
            <a:off x="2037993" y="3355300"/>
            <a:ext cx="2777490" cy="347186"/>
          </a:xfrm>
          <a:prstGeom prst="rect">
            <a:avLst/>
          </a:prstGeom>
          <a:noFill/>
        </p:spPr>
        <p:txBody>
          <a:bodyPr wrap="none" rtlCol="0" anchor="t"/>
          <a:lstStyle/>
          <a:p>
            <a:pPr marL="0" indent="0">
              <a:lnSpc>
                <a:spcPts val="2735"/>
              </a:lnSpc>
              <a:buNone/>
            </a:pPr>
            <a:r>
              <a:rPr lang="en-US" sz="2185" b="1" dirty="0">
                <a:solidFill>
                  <a:srgbClr val="443728"/>
                </a:solidFill>
                <a:latin typeface="Crimson Pro" pitchFamily="34" charset="0"/>
                <a:ea typeface="Crimson Pro" pitchFamily="34" charset="-122"/>
                <a:cs typeface="Crimson Pro" pitchFamily="34" charset="-120"/>
              </a:rPr>
              <a:t>Basics</a:t>
            </a:r>
            <a:endParaRPr lang="en-US" sz="2185" dirty="0"/>
          </a:p>
        </p:txBody>
      </p:sp>
      <p:sp>
        <p:nvSpPr>
          <p:cNvPr id="6" name="Text 4"/>
          <p:cNvSpPr/>
          <p:nvPr/>
        </p:nvSpPr>
        <p:spPr>
          <a:xfrm>
            <a:off x="2037993" y="3924657"/>
            <a:ext cx="3156347" cy="1666280"/>
          </a:xfrm>
          <a:prstGeom prst="rect">
            <a:avLst/>
          </a:prstGeom>
          <a:noFill/>
        </p:spPr>
        <p:txBody>
          <a:bodyPr wrap="squar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HTML is the standard markup language used to create web pages. It uses tags to denote elements like paragraphs, headings, and links.</a:t>
            </a:r>
            <a:endParaRPr lang="en-US" sz="1750" dirty="0"/>
          </a:p>
        </p:txBody>
      </p:sp>
      <p:sp>
        <p:nvSpPr>
          <p:cNvPr id="7" name="Text 5"/>
          <p:cNvSpPr/>
          <p:nvPr/>
        </p:nvSpPr>
        <p:spPr>
          <a:xfrm>
            <a:off x="5743932" y="3355300"/>
            <a:ext cx="2777490" cy="347186"/>
          </a:xfrm>
          <a:prstGeom prst="rect">
            <a:avLst/>
          </a:prstGeom>
          <a:noFill/>
        </p:spPr>
        <p:txBody>
          <a:bodyPr wrap="none" rtlCol="0" anchor="t"/>
          <a:lstStyle/>
          <a:p>
            <a:pPr marL="0" indent="0">
              <a:lnSpc>
                <a:spcPts val="2735"/>
              </a:lnSpc>
              <a:buNone/>
            </a:pPr>
            <a:r>
              <a:rPr lang="en-US" sz="2185" b="1" dirty="0">
                <a:solidFill>
                  <a:srgbClr val="443728"/>
                </a:solidFill>
                <a:latin typeface="Crimson Pro" pitchFamily="34" charset="0"/>
                <a:ea typeface="Crimson Pro" pitchFamily="34" charset="-122"/>
                <a:cs typeface="Crimson Pro" pitchFamily="34" charset="-120"/>
              </a:rPr>
              <a:t>Syntax</a:t>
            </a:r>
            <a:endParaRPr lang="en-US" sz="2185" dirty="0"/>
          </a:p>
        </p:txBody>
      </p:sp>
      <p:sp>
        <p:nvSpPr>
          <p:cNvPr id="8" name="Text 6"/>
          <p:cNvSpPr/>
          <p:nvPr/>
        </p:nvSpPr>
        <p:spPr>
          <a:xfrm>
            <a:off x="5743932" y="3924657"/>
            <a:ext cx="3156347" cy="1999536"/>
          </a:xfrm>
          <a:prstGeom prst="rect">
            <a:avLst/>
          </a:prstGeom>
          <a:noFill/>
        </p:spPr>
        <p:txBody>
          <a:bodyPr wrap="squar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HTML documents are plain text files with special tags surrounded by angle brackets. Proper syntax, including closing tags, is crucial for correct rendering.</a:t>
            </a:r>
            <a:endParaRPr lang="en-US" sz="1750" dirty="0"/>
          </a:p>
        </p:txBody>
      </p:sp>
      <p:sp>
        <p:nvSpPr>
          <p:cNvPr id="9" name="Text 7"/>
          <p:cNvSpPr/>
          <p:nvPr/>
        </p:nvSpPr>
        <p:spPr>
          <a:xfrm>
            <a:off x="9449872" y="3355300"/>
            <a:ext cx="2777490" cy="347186"/>
          </a:xfrm>
          <a:prstGeom prst="rect">
            <a:avLst/>
          </a:prstGeom>
          <a:noFill/>
        </p:spPr>
        <p:txBody>
          <a:bodyPr wrap="none" rtlCol="0" anchor="t"/>
          <a:lstStyle/>
          <a:p>
            <a:pPr marL="0" indent="0">
              <a:lnSpc>
                <a:spcPts val="2735"/>
              </a:lnSpc>
              <a:buNone/>
            </a:pPr>
            <a:r>
              <a:rPr lang="en-US" sz="2185" b="1" dirty="0">
                <a:solidFill>
                  <a:srgbClr val="443728"/>
                </a:solidFill>
                <a:latin typeface="Crimson Pro" pitchFamily="34" charset="0"/>
                <a:ea typeface="Crimson Pro" pitchFamily="34" charset="-122"/>
                <a:cs typeface="Crimson Pro" pitchFamily="34" charset="-120"/>
              </a:rPr>
              <a:t>Viewing Source</a:t>
            </a:r>
            <a:endParaRPr lang="en-US" sz="2185" dirty="0"/>
          </a:p>
        </p:txBody>
      </p:sp>
      <p:sp>
        <p:nvSpPr>
          <p:cNvPr id="10" name="Text 8"/>
          <p:cNvSpPr/>
          <p:nvPr/>
        </p:nvSpPr>
        <p:spPr>
          <a:xfrm>
            <a:off x="9449872" y="3924657"/>
            <a:ext cx="3156347" cy="1666280"/>
          </a:xfrm>
          <a:prstGeom prst="rect">
            <a:avLst/>
          </a:prstGeom>
          <a:noFill/>
        </p:spPr>
        <p:txBody>
          <a:bodyPr wrap="squar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Viewing the source code of other websites is a great way to learn HTML by example and understand how pages are structured.</a:t>
            </a:r>
            <a:endParaRPr lang="en-US" sz="1750" dirty="0"/>
          </a:p>
        </p:txBody>
      </p:sp>
      <p:pic>
        <p:nvPicPr>
          <p:cNvPr id="11"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lang="en-US"/>
          </a:p>
        </p:txBody>
      </p:sp>
      <p:sp>
        <p:nvSpPr>
          <p:cNvPr id="3" name="Shape 1"/>
          <p:cNvSpPr/>
          <p:nvPr/>
        </p:nvSpPr>
        <p:spPr>
          <a:xfrm>
            <a:off x="0" y="0"/>
            <a:ext cx="14630400" cy="8229600"/>
          </a:xfrm>
          <a:prstGeom prst="rect">
            <a:avLst/>
          </a:prstGeom>
          <a:solidFill>
            <a:srgbClr val="FFFCFA"/>
          </a:solidFill>
        </p:spPr>
        <p:txBody>
          <a:bodyPr/>
          <a:lstStyle/>
          <a:p>
            <a:endParaRPr lang="en-US"/>
          </a:p>
        </p:txBody>
      </p:sp>
      <p:sp>
        <p:nvSpPr>
          <p:cNvPr id="4" name="Text 2"/>
          <p:cNvSpPr/>
          <p:nvPr/>
        </p:nvSpPr>
        <p:spPr>
          <a:xfrm>
            <a:off x="2037993" y="1704261"/>
            <a:ext cx="8205464" cy="694373"/>
          </a:xfrm>
          <a:prstGeom prst="rect">
            <a:avLst/>
          </a:prstGeom>
          <a:noFill/>
        </p:spPr>
        <p:txBody>
          <a:bodyPr wrap="none" rtlCol="0" anchor="t"/>
          <a:lstStyle/>
          <a:p>
            <a:pPr indent="0">
              <a:lnSpc>
                <a:spcPts val="5080"/>
              </a:lnSpc>
              <a:buNone/>
            </a:pPr>
            <a:r>
              <a:rPr lang="en-US" sz="4065" dirty="0">
                <a:solidFill>
                  <a:srgbClr val="5C4E3D"/>
                </a:solidFill>
                <a:latin typeface="Libre Baskerville" pitchFamily="34" charset="0"/>
              </a:rPr>
              <a:t>Cascading Style Sheets (CSS)</a:t>
            </a:r>
            <a:endParaRPr lang="en-US" sz="4065" dirty="0">
              <a:solidFill>
                <a:srgbClr val="5C4E3D"/>
              </a:solidFill>
              <a:latin typeface="Libre Baskerville" pitchFamily="34" charset="0"/>
            </a:endParaRPr>
          </a:p>
        </p:txBody>
      </p:sp>
      <p:sp>
        <p:nvSpPr>
          <p:cNvPr id="5" name="Shape 3"/>
          <p:cNvSpPr/>
          <p:nvPr/>
        </p:nvSpPr>
        <p:spPr>
          <a:xfrm>
            <a:off x="2037993" y="3092887"/>
            <a:ext cx="499943" cy="499943"/>
          </a:xfrm>
          <a:prstGeom prst="roundRect">
            <a:avLst>
              <a:gd name="adj" fmla="val 20000"/>
            </a:avLst>
          </a:prstGeom>
          <a:solidFill>
            <a:srgbClr val="EBE2E0"/>
          </a:solidFill>
          <a:ln w="7620">
            <a:solidFill>
              <a:srgbClr val="D1C8C6"/>
            </a:solidFill>
            <a:prstDash val="solid"/>
          </a:ln>
        </p:spPr>
        <p:txBody>
          <a:bodyPr/>
          <a:lstStyle/>
          <a:p>
            <a:endParaRPr lang="en-US"/>
          </a:p>
        </p:txBody>
      </p:sp>
      <p:sp>
        <p:nvSpPr>
          <p:cNvPr id="6" name="Text 4"/>
          <p:cNvSpPr/>
          <p:nvPr/>
        </p:nvSpPr>
        <p:spPr>
          <a:xfrm>
            <a:off x="2225635" y="3134558"/>
            <a:ext cx="124658" cy="416481"/>
          </a:xfrm>
          <a:prstGeom prst="rect">
            <a:avLst/>
          </a:prstGeom>
          <a:noFill/>
        </p:spPr>
        <p:txBody>
          <a:bodyPr wrap="none" rtlCol="0" anchor="t"/>
          <a:lstStyle/>
          <a:p>
            <a:pPr marL="0" indent="0" algn="ctr">
              <a:lnSpc>
                <a:spcPts val="3280"/>
              </a:lnSpc>
              <a:buNone/>
            </a:pPr>
            <a:r>
              <a:rPr lang="en-US" sz="2625" b="1" dirty="0">
                <a:solidFill>
                  <a:srgbClr val="443728"/>
                </a:solidFill>
                <a:latin typeface="Crimson Pro" pitchFamily="34" charset="0"/>
                <a:ea typeface="Crimson Pro" pitchFamily="34" charset="-122"/>
                <a:cs typeface="Crimson Pro" pitchFamily="34" charset="-120"/>
              </a:rPr>
              <a:t>1</a:t>
            </a:r>
            <a:endParaRPr lang="en-US" sz="2625" dirty="0"/>
          </a:p>
        </p:txBody>
      </p:sp>
      <p:sp>
        <p:nvSpPr>
          <p:cNvPr id="7" name="Text 5"/>
          <p:cNvSpPr/>
          <p:nvPr/>
        </p:nvSpPr>
        <p:spPr>
          <a:xfrm>
            <a:off x="2760107" y="3092887"/>
            <a:ext cx="2777490" cy="347186"/>
          </a:xfrm>
          <a:prstGeom prst="rect">
            <a:avLst/>
          </a:prstGeom>
          <a:noFill/>
        </p:spPr>
        <p:txBody>
          <a:bodyPr wrap="none" rtlCol="0" anchor="t"/>
          <a:lstStyle/>
          <a:p>
            <a:pPr marL="0" indent="0">
              <a:lnSpc>
                <a:spcPts val="2735"/>
              </a:lnSpc>
              <a:buNone/>
            </a:pPr>
            <a:r>
              <a:rPr lang="en-US" sz="2185" b="1" dirty="0">
                <a:solidFill>
                  <a:srgbClr val="443728"/>
                </a:solidFill>
                <a:latin typeface="Crimson Pro" pitchFamily="34" charset="0"/>
                <a:ea typeface="Crimson Pro" pitchFamily="34" charset="-122"/>
                <a:cs typeface="Crimson Pro" pitchFamily="34" charset="-120"/>
              </a:rPr>
              <a:t>Style Rules</a:t>
            </a:r>
            <a:endParaRPr lang="en-US" sz="2185" dirty="0"/>
          </a:p>
        </p:txBody>
      </p:sp>
      <p:sp>
        <p:nvSpPr>
          <p:cNvPr id="8" name="Text 6"/>
          <p:cNvSpPr/>
          <p:nvPr/>
        </p:nvSpPr>
        <p:spPr>
          <a:xfrm>
            <a:off x="2760107" y="3573304"/>
            <a:ext cx="4444008" cy="999768"/>
          </a:xfrm>
          <a:prstGeom prst="rect">
            <a:avLst/>
          </a:prstGeom>
          <a:noFill/>
        </p:spPr>
        <p:txBody>
          <a:bodyPr wrap="squar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CSS comprises style rules that are interpreted by the browser and applied to corresponding HTML elements.</a:t>
            </a:r>
            <a:endParaRPr lang="en-US" sz="1750" dirty="0"/>
          </a:p>
        </p:txBody>
      </p:sp>
      <p:sp>
        <p:nvSpPr>
          <p:cNvPr id="9" name="Shape 7"/>
          <p:cNvSpPr/>
          <p:nvPr/>
        </p:nvSpPr>
        <p:spPr>
          <a:xfrm>
            <a:off x="7426285" y="3092887"/>
            <a:ext cx="499943" cy="499943"/>
          </a:xfrm>
          <a:prstGeom prst="roundRect">
            <a:avLst>
              <a:gd name="adj" fmla="val 20000"/>
            </a:avLst>
          </a:prstGeom>
          <a:solidFill>
            <a:srgbClr val="EBE2E0"/>
          </a:solidFill>
          <a:ln w="7620">
            <a:solidFill>
              <a:srgbClr val="D1C8C6"/>
            </a:solidFill>
            <a:prstDash val="solid"/>
          </a:ln>
        </p:spPr>
        <p:txBody>
          <a:bodyPr/>
          <a:lstStyle/>
          <a:p>
            <a:endParaRPr lang="en-US"/>
          </a:p>
        </p:txBody>
      </p:sp>
      <p:sp>
        <p:nvSpPr>
          <p:cNvPr id="10" name="Text 8"/>
          <p:cNvSpPr/>
          <p:nvPr/>
        </p:nvSpPr>
        <p:spPr>
          <a:xfrm>
            <a:off x="7591306" y="3134558"/>
            <a:ext cx="169902" cy="416481"/>
          </a:xfrm>
          <a:prstGeom prst="rect">
            <a:avLst/>
          </a:prstGeom>
          <a:noFill/>
        </p:spPr>
        <p:txBody>
          <a:bodyPr wrap="none" rtlCol="0" anchor="t"/>
          <a:lstStyle/>
          <a:p>
            <a:pPr marL="0" indent="0" algn="ctr">
              <a:lnSpc>
                <a:spcPts val="3280"/>
              </a:lnSpc>
              <a:buNone/>
            </a:pPr>
            <a:r>
              <a:rPr lang="en-US" sz="2625" b="1" dirty="0">
                <a:solidFill>
                  <a:srgbClr val="443728"/>
                </a:solidFill>
                <a:latin typeface="Crimson Pro" pitchFamily="34" charset="0"/>
                <a:ea typeface="Crimson Pro" pitchFamily="34" charset="-122"/>
                <a:cs typeface="Crimson Pro" pitchFamily="34" charset="-120"/>
              </a:rPr>
              <a:t>2</a:t>
            </a:r>
            <a:endParaRPr lang="en-US" sz="2625" dirty="0"/>
          </a:p>
        </p:txBody>
      </p:sp>
      <p:sp>
        <p:nvSpPr>
          <p:cNvPr id="11" name="Text 9"/>
          <p:cNvSpPr/>
          <p:nvPr/>
        </p:nvSpPr>
        <p:spPr>
          <a:xfrm>
            <a:off x="8148399" y="3092887"/>
            <a:ext cx="2777490" cy="347186"/>
          </a:xfrm>
          <a:prstGeom prst="rect">
            <a:avLst/>
          </a:prstGeom>
          <a:noFill/>
        </p:spPr>
        <p:txBody>
          <a:bodyPr wrap="none" rtlCol="0" anchor="t"/>
          <a:lstStyle/>
          <a:p>
            <a:pPr marL="0" indent="0">
              <a:lnSpc>
                <a:spcPts val="2735"/>
              </a:lnSpc>
              <a:buNone/>
            </a:pPr>
            <a:r>
              <a:rPr lang="en-US" sz="2185" b="1" dirty="0">
                <a:solidFill>
                  <a:srgbClr val="443728"/>
                </a:solidFill>
                <a:latin typeface="Crimson Pro" pitchFamily="34" charset="0"/>
                <a:ea typeface="Crimson Pro" pitchFamily="34" charset="-122"/>
                <a:cs typeface="Crimson Pro" pitchFamily="34" charset="-120"/>
              </a:rPr>
              <a:t>Selectors</a:t>
            </a:r>
            <a:endParaRPr lang="en-US" sz="2185" dirty="0"/>
          </a:p>
        </p:txBody>
      </p:sp>
      <p:sp>
        <p:nvSpPr>
          <p:cNvPr id="12" name="Text 10"/>
          <p:cNvSpPr/>
          <p:nvPr/>
        </p:nvSpPr>
        <p:spPr>
          <a:xfrm>
            <a:off x="8148399" y="3573304"/>
            <a:ext cx="4444008" cy="999768"/>
          </a:xfrm>
          <a:prstGeom prst="rect">
            <a:avLst/>
          </a:prstGeom>
          <a:noFill/>
        </p:spPr>
        <p:txBody>
          <a:bodyPr wrap="squar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CSS selectors target specific HTML elements, such as by tag name, class, or ID, to apply styles.</a:t>
            </a:r>
            <a:endParaRPr lang="en-US" sz="1750" dirty="0"/>
          </a:p>
        </p:txBody>
      </p:sp>
      <p:sp>
        <p:nvSpPr>
          <p:cNvPr id="13" name="Shape 11"/>
          <p:cNvSpPr/>
          <p:nvPr/>
        </p:nvSpPr>
        <p:spPr>
          <a:xfrm>
            <a:off x="2037993" y="5045154"/>
            <a:ext cx="499943" cy="499943"/>
          </a:xfrm>
          <a:prstGeom prst="roundRect">
            <a:avLst>
              <a:gd name="adj" fmla="val 20000"/>
            </a:avLst>
          </a:prstGeom>
          <a:solidFill>
            <a:srgbClr val="EBE2E0"/>
          </a:solidFill>
          <a:ln w="7620">
            <a:solidFill>
              <a:srgbClr val="D1C8C6"/>
            </a:solidFill>
            <a:prstDash val="solid"/>
          </a:ln>
        </p:spPr>
        <p:txBody>
          <a:bodyPr/>
          <a:lstStyle/>
          <a:p>
            <a:endParaRPr lang="en-US"/>
          </a:p>
        </p:txBody>
      </p:sp>
      <p:sp>
        <p:nvSpPr>
          <p:cNvPr id="14" name="Text 12"/>
          <p:cNvSpPr/>
          <p:nvPr/>
        </p:nvSpPr>
        <p:spPr>
          <a:xfrm>
            <a:off x="2206585" y="5086826"/>
            <a:ext cx="162758" cy="416481"/>
          </a:xfrm>
          <a:prstGeom prst="rect">
            <a:avLst/>
          </a:prstGeom>
          <a:noFill/>
        </p:spPr>
        <p:txBody>
          <a:bodyPr wrap="none" rtlCol="0" anchor="t"/>
          <a:lstStyle/>
          <a:p>
            <a:pPr marL="0" indent="0" algn="ctr">
              <a:lnSpc>
                <a:spcPts val="3280"/>
              </a:lnSpc>
              <a:buNone/>
            </a:pPr>
            <a:r>
              <a:rPr lang="en-US" sz="2625" b="1" dirty="0">
                <a:solidFill>
                  <a:srgbClr val="443728"/>
                </a:solidFill>
                <a:latin typeface="Crimson Pro" pitchFamily="34" charset="0"/>
                <a:ea typeface="Crimson Pro" pitchFamily="34" charset="-122"/>
                <a:cs typeface="Crimson Pro" pitchFamily="34" charset="-120"/>
              </a:rPr>
              <a:t>3</a:t>
            </a:r>
            <a:endParaRPr lang="en-US" sz="2625" dirty="0"/>
          </a:p>
        </p:txBody>
      </p:sp>
      <p:sp>
        <p:nvSpPr>
          <p:cNvPr id="15" name="Text 13"/>
          <p:cNvSpPr/>
          <p:nvPr/>
        </p:nvSpPr>
        <p:spPr>
          <a:xfrm>
            <a:off x="2760107" y="5045154"/>
            <a:ext cx="2777490" cy="347186"/>
          </a:xfrm>
          <a:prstGeom prst="rect">
            <a:avLst/>
          </a:prstGeom>
          <a:noFill/>
        </p:spPr>
        <p:txBody>
          <a:bodyPr wrap="none" rtlCol="0" anchor="t"/>
          <a:lstStyle/>
          <a:p>
            <a:pPr marL="0" indent="0">
              <a:lnSpc>
                <a:spcPts val="2735"/>
              </a:lnSpc>
              <a:buNone/>
            </a:pPr>
            <a:r>
              <a:rPr lang="en-US" sz="2185" b="1" dirty="0">
                <a:solidFill>
                  <a:srgbClr val="443728"/>
                </a:solidFill>
                <a:latin typeface="Crimson Pro" pitchFamily="34" charset="0"/>
                <a:ea typeface="Crimson Pro" pitchFamily="34" charset="-122"/>
                <a:cs typeface="Crimson Pro" pitchFamily="34" charset="-120"/>
              </a:rPr>
              <a:t>Cascading</a:t>
            </a:r>
            <a:endParaRPr lang="en-US" sz="2185" dirty="0"/>
          </a:p>
        </p:txBody>
      </p:sp>
      <p:sp>
        <p:nvSpPr>
          <p:cNvPr id="16" name="Text 14"/>
          <p:cNvSpPr/>
          <p:nvPr/>
        </p:nvSpPr>
        <p:spPr>
          <a:xfrm>
            <a:off x="2760107" y="5525572"/>
            <a:ext cx="4444008" cy="999768"/>
          </a:xfrm>
          <a:prstGeom prst="rect">
            <a:avLst/>
          </a:prstGeom>
          <a:noFill/>
        </p:spPr>
        <p:txBody>
          <a:bodyPr wrap="squar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The "cascading" in CSS refers to how styles are applied, with more specific rules taking precedence over more general ones.</a:t>
            </a:r>
            <a:endParaRPr lang="en-US" sz="1750" dirty="0"/>
          </a:p>
        </p:txBody>
      </p:sp>
      <p:sp>
        <p:nvSpPr>
          <p:cNvPr id="17" name="Shape 15"/>
          <p:cNvSpPr/>
          <p:nvPr/>
        </p:nvSpPr>
        <p:spPr>
          <a:xfrm>
            <a:off x="7426285" y="5045154"/>
            <a:ext cx="499943" cy="499943"/>
          </a:xfrm>
          <a:prstGeom prst="roundRect">
            <a:avLst>
              <a:gd name="adj" fmla="val 20000"/>
            </a:avLst>
          </a:prstGeom>
          <a:solidFill>
            <a:srgbClr val="EBE2E0"/>
          </a:solidFill>
          <a:ln w="7620">
            <a:solidFill>
              <a:srgbClr val="D1C8C6"/>
            </a:solidFill>
            <a:prstDash val="solid"/>
          </a:ln>
        </p:spPr>
        <p:txBody>
          <a:bodyPr/>
          <a:lstStyle/>
          <a:p>
            <a:endParaRPr lang="en-US"/>
          </a:p>
        </p:txBody>
      </p:sp>
      <p:sp>
        <p:nvSpPr>
          <p:cNvPr id="18" name="Text 16"/>
          <p:cNvSpPr/>
          <p:nvPr/>
        </p:nvSpPr>
        <p:spPr>
          <a:xfrm>
            <a:off x="7586424" y="5086826"/>
            <a:ext cx="179665" cy="416481"/>
          </a:xfrm>
          <a:prstGeom prst="rect">
            <a:avLst/>
          </a:prstGeom>
          <a:noFill/>
        </p:spPr>
        <p:txBody>
          <a:bodyPr wrap="none" rtlCol="0" anchor="t"/>
          <a:lstStyle/>
          <a:p>
            <a:pPr marL="0" indent="0" algn="ctr">
              <a:lnSpc>
                <a:spcPts val="3280"/>
              </a:lnSpc>
              <a:buNone/>
            </a:pPr>
            <a:r>
              <a:rPr lang="en-US" sz="2625" b="1" dirty="0">
                <a:solidFill>
                  <a:srgbClr val="443728"/>
                </a:solidFill>
                <a:latin typeface="Crimson Pro" pitchFamily="34" charset="0"/>
                <a:ea typeface="Crimson Pro" pitchFamily="34" charset="-122"/>
                <a:cs typeface="Crimson Pro" pitchFamily="34" charset="-120"/>
              </a:rPr>
              <a:t>4</a:t>
            </a:r>
            <a:endParaRPr lang="en-US" sz="2625" dirty="0"/>
          </a:p>
        </p:txBody>
      </p:sp>
      <p:sp>
        <p:nvSpPr>
          <p:cNvPr id="19" name="Text 17"/>
          <p:cNvSpPr/>
          <p:nvPr/>
        </p:nvSpPr>
        <p:spPr>
          <a:xfrm>
            <a:off x="8148399" y="5045154"/>
            <a:ext cx="2777490" cy="347186"/>
          </a:xfrm>
          <a:prstGeom prst="rect">
            <a:avLst/>
          </a:prstGeom>
          <a:noFill/>
        </p:spPr>
        <p:txBody>
          <a:bodyPr wrap="none" rtlCol="0" anchor="t"/>
          <a:lstStyle/>
          <a:p>
            <a:pPr marL="0" indent="0">
              <a:lnSpc>
                <a:spcPts val="2735"/>
              </a:lnSpc>
              <a:buNone/>
            </a:pPr>
            <a:r>
              <a:rPr lang="en-US" sz="2185" b="1" dirty="0">
                <a:solidFill>
                  <a:srgbClr val="443728"/>
                </a:solidFill>
                <a:latin typeface="Crimson Pro" pitchFamily="34" charset="0"/>
                <a:ea typeface="Crimson Pro" pitchFamily="34" charset="-122"/>
                <a:cs typeface="Crimson Pro" pitchFamily="34" charset="-120"/>
              </a:rPr>
              <a:t>Flexibility</a:t>
            </a:r>
            <a:endParaRPr lang="en-US" sz="2185" dirty="0"/>
          </a:p>
        </p:txBody>
      </p:sp>
      <p:sp>
        <p:nvSpPr>
          <p:cNvPr id="20" name="Text 18"/>
          <p:cNvSpPr/>
          <p:nvPr/>
        </p:nvSpPr>
        <p:spPr>
          <a:xfrm>
            <a:off x="8148399" y="5525572"/>
            <a:ext cx="4444008" cy="999768"/>
          </a:xfrm>
          <a:prstGeom prst="rect">
            <a:avLst/>
          </a:prstGeom>
          <a:noFill/>
        </p:spPr>
        <p:txBody>
          <a:bodyPr wrap="squar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CSS allows for easy styling and formatting of web pages, separating content from presentation.</a:t>
            </a:r>
            <a:endParaRPr lang="en-US" sz="1750" dirty="0"/>
          </a:p>
        </p:txBody>
      </p:sp>
      <p:pic>
        <p:nvPicPr>
          <p:cNvPr id="21"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lang="en-US"/>
          </a:p>
        </p:txBody>
      </p:sp>
      <p:sp>
        <p:nvSpPr>
          <p:cNvPr id="3" name="Shape 1"/>
          <p:cNvSpPr/>
          <p:nvPr/>
        </p:nvSpPr>
        <p:spPr>
          <a:xfrm>
            <a:off x="0" y="0"/>
            <a:ext cx="14630400" cy="8229600"/>
          </a:xfrm>
          <a:prstGeom prst="rect">
            <a:avLst/>
          </a:prstGeom>
          <a:solidFill>
            <a:srgbClr val="FFFCFA"/>
          </a:solidFill>
        </p:spPr>
        <p:txBody>
          <a:bodyPr/>
          <a:lstStyle/>
          <a:p>
            <a:endParaRPr lang="en-US"/>
          </a:p>
        </p:txBody>
      </p:sp>
      <p:sp>
        <p:nvSpPr>
          <p:cNvPr id="4" name="Text 2"/>
          <p:cNvSpPr/>
          <p:nvPr/>
        </p:nvSpPr>
        <p:spPr>
          <a:xfrm>
            <a:off x="2037993" y="1916668"/>
            <a:ext cx="11394978" cy="694373"/>
          </a:xfrm>
          <a:prstGeom prst="rect">
            <a:avLst/>
          </a:prstGeom>
          <a:noFill/>
        </p:spPr>
        <p:txBody>
          <a:bodyPr wrap="none" rtlCol="0" anchor="t"/>
          <a:lstStyle/>
          <a:p>
            <a:pPr>
              <a:lnSpc>
                <a:spcPts val="5080"/>
              </a:lnSpc>
            </a:pPr>
            <a:r>
              <a:rPr lang="en-US" sz="4065" dirty="0">
                <a:solidFill>
                  <a:srgbClr val="5C4E3D"/>
                </a:solidFill>
                <a:latin typeface="Libre Baskerville" pitchFamily="34" charset="0"/>
              </a:rPr>
              <a:t>JavaScript: Interactivity and Functionality</a:t>
            </a:r>
            <a:endParaRPr lang="en-US" sz="4065" dirty="0">
              <a:solidFill>
                <a:srgbClr val="5C4E3D"/>
              </a:solidFill>
              <a:latin typeface="Libre Baskerville" pitchFamily="34" charset="0"/>
            </a:endParaRPr>
          </a:p>
        </p:txBody>
      </p:sp>
      <p:pic>
        <p:nvPicPr>
          <p:cNvPr id="5" name="Image 0" descr="preencoded.png"/>
          <p:cNvPicPr>
            <a:picLocks noChangeAspect="1"/>
          </p:cNvPicPr>
          <p:nvPr/>
        </p:nvPicPr>
        <p:blipFill>
          <a:blip r:embed="rId1"/>
          <a:stretch>
            <a:fillRect/>
          </a:stretch>
        </p:blipFill>
        <p:spPr>
          <a:xfrm>
            <a:off x="2037993" y="3055382"/>
            <a:ext cx="555427" cy="555427"/>
          </a:xfrm>
          <a:prstGeom prst="rect">
            <a:avLst/>
          </a:prstGeom>
        </p:spPr>
      </p:pic>
      <p:sp>
        <p:nvSpPr>
          <p:cNvPr id="6" name="Text 3"/>
          <p:cNvSpPr/>
          <p:nvPr/>
        </p:nvSpPr>
        <p:spPr>
          <a:xfrm>
            <a:off x="2037993" y="3832979"/>
            <a:ext cx="2388632" cy="347186"/>
          </a:xfrm>
          <a:prstGeom prst="rect">
            <a:avLst/>
          </a:prstGeom>
          <a:noFill/>
        </p:spPr>
        <p:txBody>
          <a:bodyPr wrap="none" rtlCol="0" anchor="t"/>
          <a:lstStyle/>
          <a:p>
            <a:pPr marL="0" indent="0" algn="l">
              <a:lnSpc>
                <a:spcPts val="2735"/>
              </a:lnSpc>
              <a:buNone/>
            </a:pPr>
            <a:r>
              <a:rPr lang="en-US" sz="2185" b="1" dirty="0">
                <a:solidFill>
                  <a:srgbClr val="443728"/>
                </a:solidFill>
                <a:latin typeface="Crimson Pro" pitchFamily="34" charset="0"/>
                <a:ea typeface="Crimson Pro" pitchFamily="34" charset="-122"/>
                <a:cs typeface="Crimson Pro" pitchFamily="34" charset="-120"/>
              </a:rPr>
              <a:t>Syntax Basics</a:t>
            </a:r>
            <a:endParaRPr lang="en-US" sz="2185" dirty="0"/>
          </a:p>
        </p:txBody>
      </p:sp>
      <p:sp>
        <p:nvSpPr>
          <p:cNvPr id="7" name="Text 4"/>
          <p:cNvSpPr/>
          <p:nvPr/>
        </p:nvSpPr>
        <p:spPr>
          <a:xfrm>
            <a:off x="2037993" y="4313396"/>
            <a:ext cx="2388632" cy="1666280"/>
          </a:xfrm>
          <a:prstGeom prst="rect">
            <a:avLst/>
          </a:prstGeom>
          <a:noFill/>
        </p:spPr>
        <p:txBody>
          <a:bodyPr wrap="square" rtlCol="0" anchor="t"/>
          <a:lstStyle/>
          <a:p>
            <a:pPr marL="0" indent="0" algn="l">
              <a:lnSpc>
                <a:spcPts val="2625"/>
              </a:lnSpc>
              <a:buNone/>
            </a:pPr>
            <a:r>
              <a:rPr lang="en-US" sz="1750" dirty="0">
                <a:solidFill>
                  <a:srgbClr val="443728"/>
                </a:solidFill>
                <a:latin typeface="Open Sans" pitchFamily="34" charset="0"/>
                <a:ea typeface="Open Sans" pitchFamily="34" charset="-122"/>
                <a:cs typeface="Open Sans" pitchFamily="34" charset="-120"/>
              </a:rPr>
              <a:t>JavaScript has its own syntax rules for variables, operators, and statements that must be followed.</a:t>
            </a:r>
            <a:endParaRPr lang="en-US" sz="1750" dirty="0"/>
          </a:p>
        </p:txBody>
      </p:sp>
      <p:pic>
        <p:nvPicPr>
          <p:cNvPr id="8" name="Image 1" descr="preencoded.png"/>
          <p:cNvPicPr>
            <a:picLocks noChangeAspect="1"/>
          </p:cNvPicPr>
          <p:nvPr/>
        </p:nvPicPr>
        <p:blipFill>
          <a:blip r:embed="rId2"/>
          <a:stretch>
            <a:fillRect/>
          </a:stretch>
        </p:blipFill>
        <p:spPr>
          <a:xfrm>
            <a:off x="4759881" y="3055382"/>
            <a:ext cx="555427" cy="555427"/>
          </a:xfrm>
          <a:prstGeom prst="rect">
            <a:avLst/>
          </a:prstGeom>
        </p:spPr>
      </p:pic>
      <p:sp>
        <p:nvSpPr>
          <p:cNvPr id="9" name="Text 5"/>
          <p:cNvSpPr/>
          <p:nvPr/>
        </p:nvSpPr>
        <p:spPr>
          <a:xfrm>
            <a:off x="4759881" y="3832979"/>
            <a:ext cx="2388632" cy="347186"/>
          </a:xfrm>
          <a:prstGeom prst="rect">
            <a:avLst/>
          </a:prstGeom>
          <a:noFill/>
        </p:spPr>
        <p:txBody>
          <a:bodyPr wrap="none" rtlCol="0" anchor="t"/>
          <a:lstStyle/>
          <a:p>
            <a:pPr marL="0" indent="0" algn="l">
              <a:lnSpc>
                <a:spcPts val="2735"/>
              </a:lnSpc>
              <a:buNone/>
            </a:pPr>
            <a:r>
              <a:rPr lang="en-US" sz="2185" b="1" dirty="0">
                <a:solidFill>
                  <a:srgbClr val="443728"/>
                </a:solidFill>
                <a:latin typeface="Crimson Pro" pitchFamily="34" charset="0"/>
                <a:ea typeface="Crimson Pro" pitchFamily="34" charset="-122"/>
                <a:cs typeface="Crimson Pro" pitchFamily="34" charset="-120"/>
              </a:rPr>
              <a:t>Operators</a:t>
            </a:r>
            <a:endParaRPr lang="en-US" sz="2185" dirty="0"/>
          </a:p>
        </p:txBody>
      </p:sp>
      <p:sp>
        <p:nvSpPr>
          <p:cNvPr id="10" name="Text 6"/>
          <p:cNvSpPr/>
          <p:nvPr/>
        </p:nvSpPr>
        <p:spPr>
          <a:xfrm>
            <a:off x="4759881" y="4313396"/>
            <a:ext cx="2388632" cy="1666280"/>
          </a:xfrm>
          <a:prstGeom prst="rect">
            <a:avLst/>
          </a:prstGeom>
          <a:noFill/>
        </p:spPr>
        <p:txBody>
          <a:bodyPr wrap="square" rtlCol="0" anchor="t"/>
          <a:lstStyle/>
          <a:p>
            <a:pPr marL="0" indent="0" algn="l">
              <a:lnSpc>
                <a:spcPts val="2625"/>
              </a:lnSpc>
              <a:buNone/>
            </a:pPr>
            <a:r>
              <a:rPr lang="en-US" sz="1750" dirty="0">
                <a:solidFill>
                  <a:srgbClr val="443728"/>
                </a:solidFill>
                <a:latin typeface="Open Sans" pitchFamily="34" charset="0"/>
                <a:ea typeface="Open Sans" pitchFamily="34" charset="-122"/>
                <a:cs typeface="Open Sans" pitchFamily="34" charset="-120"/>
              </a:rPr>
              <a:t>JavaScript provides a variety of operators, including arithmetic, logical, and assignment operators.</a:t>
            </a:r>
            <a:endParaRPr lang="en-US" sz="1750" dirty="0"/>
          </a:p>
        </p:txBody>
      </p:sp>
      <p:pic>
        <p:nvPicPr>
          <p:cNvPr id="11" name="Image 2" descr="preencoded.png"/>
          <p:cNvPicPr>
            <a:picLocks noChangeAspect="1"/>
          </p:cNvPicPr>
          <p:nvPr/>
        </p:nvPicPr>
        <p:blipFill>
          <a:blip r:embed="rId3"/>
          <a:stretch>
            <a:fillRect/>
          </a:stretch>
        </p:blipFill>
        <p:spPr>
          <a:xfrm>
            <a:off x="7481768" y="3055382"/>
            <a:ext cx="555427" cy="555427"/>
          </a:xfrm>
          <a:prstGeom prst="rect">
            <a:avLst/>
          </a:prstGeom>
        </p:spPr>
      </p:pic>
      <p:sp>
        <p:nvSpPr>
          <p:cNvPr id="12" name="Text 7"/>
          <p:cNvSpPr/>
          <p:nvPr/>
        </p:nvSpPr>
        <p:spPr>
          <a:xfrm>
            <a:off x="7481768" y="3832979"/>
            <a:ext cx="2388632" cy="347186"/>
          </a:xfrm>
          <a:prstGeom prst="rect">
            <a:avLst/>
          </a:prstGeom>
          <a:noFill/>
        </p:spPr>
        <p:txBody>
          <a:bodyPr wrap="none" rtlCol="0" anchor="t"/>
          <a:lstStyle/>
          <a:p>
            <a:pPr marL="0" indent="0" algn="l">
              <a:lnSpc>
                <a:spcPts val="2735"/>
              </a:lnSpc>
              <a:buNone/>
            </a:pPr>
            <a:r>
              <a:rPr lang="en-US" sz="2185" b="1" dirty="0">
                <a:solidFill>
                  <a:srgbClr val="443728"/>
                </a:solidFill>
                <a:latin typeface="Crimson Pro" pitchFamily="34" charset="0"/>
                <a:ea typeface="Crimson Pro" pitchFamily="34" charset="-122"/>
                <a:cs typeface="Crimson Pro" pitchFamily="34" charset="-120"/>
              </a:rPr>
              <a:t>Data Types</a:t>
            </a:r>
            <a:endParaRPr lang="en-US" sz="2185" dirty="0"/>
          </a:p>
        </p:txBody>
      </p:sp>
      <p:sp>
        <p:nvSpPr>
          <p:cNvPr id="13" name="Text 8"/>
          <p:cNvSpPr/>
          <p:nvPr/>
        </p:nvSpPr>
        <p:spPr>
          <a:xfrm>
            <a:off x="7481768" y="4313396"/>
            <a:ext cx="2388632" cy="1999536"/>
          </a:xfrm>
          <a:prstGeom prst="rect">
            <a:avLst/>
          </a:prstGeom>
          <a:noFill/>
        </p:spPr>
        <p:txBody>
          <a:bodyPr wrap="square" rtlCol="0" anchor="t"/>
          <a:lstStyle/>
          <a:p>
            <a:pPr marL="0" indent="0" algn="l">
              <a:lnSpc>
                <a:spcPts val="2625"/>
              </a:lnSpc>
              <a:buNone/>
            </a:pPr>
            <a:r>
              <a:rPr lang="en-US" sz="1750" dirty="0">
                <a:solidFill>
                  <a:srgbClr val="443728"/>
                </a:solidFill>
                <a:latin typeface="Open Sans" pitchFamily="34" charset="0"/>
                <a:ea typeface="Open Sans" pitchFamily="34" charset="-122"/>
                <a:cs typeface="Open Sans" pitchFamily="34" charset="-120"/>
              </a:rPr>
              <a:t>JavaScript has several built-in data types, such as numbers, strings, and booleans, that affect how values are handled.</a:t>
            </a:r>
            <a:endParaRPr lang="en-US" sz="1750" dirty="0"/>
          </a:p>
        </p:txBody>
      </p:sp>
      <p:pic>
        <p:nvPicPr>
          <p:cNvPr id="14" name="Image 3" descr="preencoded.png"/>
          <p:cNvPicPr>
            <a:picLocks noChangeAspect="1"/>
          </p:cNvPicPr>
          <p:nvPr/>
        </p:nvPicPr>
        <p:blipFill>
          <a:blip r:embed="rId4"/>
          <a:stretch>
            <a:fillRect/>
          </a:stretch>
        </p:blipFill>
        <p:spPr>
          <a:xfrm>
            <a:off x="10203656" y="3055382"/>
            <a:ext cx="555427" cy="555427"/>
          </a:xfrm>
          <a:prstGeom prst="rect">
            <a:avLst/>
          </a:prstGeom>
        </p:spPr>
      </p:pic>
      <p:sp>
        <p:nvSpPr>
          <p:cNvPr id="15" name="Text 9"/>
          <p:cNvSpPr/>
          <p:nvPr/>
        </p:nvSpPr>
        <p:spPr>
          <a:xfrm>
            <a:off x="10203656" y="3832979"/>
            <a:ext cx="2388751" cy="347186"/>
          </a:xfrm>
          <a:prstGeom prst="rect">
            <a:avLst/>
          </a:prstGeom>
          <a:noFill/>
        </p:spPr>
        <p:txBody>
          <a:bodyPr wrap="none" rtlCol="0" anchor="t"/>
          <a:lstStyle/>
          <a:p>
            <a:pPr marL="0" indent="0" algn="l">
              <a:lnSpc>
                <a:spcPts val="2735"/>
              </a:lnSpc>
              <a:buNone/>
            </a:pPr>
            <a:r>
              <a:rPr lang="en-US" sz="2185" b="1" dirty="0">
                <a:solidFill>
                  <a:srgbClr val="443728"/>
                </a:solidFill>
                <a:latin typeface="Crimson Pro" pitchFamily="34" charset="0"/>
                <a:ea typeface="Crimson Pro" pitchFamily="34" charset="-122"/>
                <a:cs typeface="Crimson Pro" pitchFamily="34" charset="-120"/>
              </a:rPr>
              <a:t>Functions</a:t>
            </a:r>
            <a:endParaRPr lang="en-US" sz="2185" dirty="0"/>
          </a:p>
        </p:txBody>
      </p:sp>
      <p:sp>
        <p:nvSpPr>
          <p:cNvPr id="16" name="Text 10"/>
          <p:cNvSpPr/>
          <p:nvPr/>
        </p:nvSpPr>
        <p:spPr>
          <a:xfrm>
            <a:off x="10203656" y="4313396"/>
            <a:ext cx="2388751" cy="1333024"/>
          </a:xfrm>
          <a:prstGeom prst="rect">
            <a:avLst/>
          </a:prstGeom>
          <a:noFill/>
        </p:spPr>
        <p:txBody>
          <a:bodyPr wrap="square" rtlCol="0" anchor="t"/>
          <a:lstStyle/>
          <a:p>
            <a:pPr marL="0" indent="0" algn="l">
              <a:lnSpc>
                <a:spcPts val="2625"/>
              </a:lnSpc>
              <a:buNone/>
            </a:pPr>
            <a:r>
              <a:rPr lang="en-US" sz="1750" dirty="0">
                <a:solidFill>
                  <a:srgbClr val="443728"/>
                </a:solidFill>
                <a:latin typeface="Open Sans" pitchFamily="34" charset="0"/>
                <a:ea typeface="Open Sans" pitchFamily="34" charset="-122"/>
                <a:cs typeface="Open Sans" pitchFamily="34" charset="-120"/>
              </a:rPr>
              <a:t>Functions allow you to encapsulate and reuse blocks of JavaScript code for specific tasks.</a:t>
            </a:r>
            <a:endParaRPr lang="en-US" sz="1750" dirty="0"/>
          </a:p>
        </p:txBody>
      </p:sp>
      <p:pic>
        <p:nvPicPr>
          <p:cNvPr id="17" name="Image 4"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lang="en-US"/>
          </a:p>
        </p:txBody>
      </p:sp>
      <p:sp>
        <p:nvSpPr>
          <p:cNvPr id="3" name="Shape 1"/>
          <p:cNvSpPr/>
          <p:nvPr/>
        </p:nvSpPr>
        <p:spPr>
          <a:xfrm>
            <a:off x="0" y="0"/>
            <a:ext cx="14630400" cy="8229600"/>
          </a:xfrm>
          <a:prstGeom prst="rect">
            <a:avLst/>
          </a:prstGeom>
          <a:solidFill>
            <a:srgbClr val="FFFCFA"/>
          </a:solidFill>
        </p:spPr>
        <p:txBody>
          <a:bodyPr/>
          <a:lstStyle/>
          <a:p>
            <a:endParaRPr lang="en-US"/>
          </a:p>
        </p:txBody>
      </p:sp>
      <p:pic>
        <p:nvPicPr>
          <p:cNvPr id="4" name="Image 0" descr="preencoded.png"/>
          <p:cNvPicPr>
            <a:picLocks noChangeAspect="1"/>
          </p:cNvPicPr>
          <p:nvPr/>
        </p:nvPicPr>
        <p:blipFill>
          <a:blip r:embed="rId1"/>
          <a:stretch>
            <a:fillRect/>
          </a:stretch>
        </p:blipFill>
        <p:spPr>
          <a:xfrm>
            <a:off x="0" y="0"/>
            <a:ext cx="14630400" cy="2652236"/>
          </a:xfrm>
          <a:prstGeom prst="rect">
            <a:avLst/>
          </a:prstGeom>
        </p:spPr>
      </p:pic>
      <p:sp>
        <p:nvSpPr>
          <p:cNvPr id="5" name="Text 2"/>
          <p:cNvSpPr/>
          <p:nvPr/>
        </p:nvSpPr>
        <p:spPr>
          <a:xfrm>
            <a:off x="2275879" y="3235643"/>
            <a:ext cx="8751349" cy="662940"/>
          </a:xfrm>
          <a:prstGeom prst="rect">
            <a:avLst/>
          </a:prstGeom>
          <a:noFill/>
        </p:spPr>
        <p:txBody>
          <a:bodyPr wrap="none" rtlCol="0" anchor="t"/>
          <a:lstStyle/>
          <a:p>
            <a:pPr indent="0">
              <a:lnSpc>
                <a:spcPts val="5080"/>
              </a:lnSpc>
              <a:buNone/>
            </a:pPr>
            <a:r>
              <a:rPr lang="en-US" sz="4065" dirty="0">
                <a:solidFill>
                  <a:srgbClr val="5C4E3D"/>
                </a:solidFill>
                <a:latin typeface="Libre Baskerville" pitchFamily="34" charset="0"/>
              </a:rPr>
              <a:t>PHP: Server-Side Scripting</a:t>
            </a:r>
            <a:endParaRPr lang="en-US" sz="4065" dirty="0">
              <a:solidFill>
                <a:srgbClr val="5C4E3D"/>
              </a:solidFill>
              <a:latin typeface="Libre Baskerville" pitchFamily="34" charset="0"/>
            </a:endParaRPr>
          </a:p>
        </p:txBody>
      </p:sp>
      <p:pic>
        <p:nvPicPr>
          <p:cNvPr id="6" name="Image 1" descr="preencoded.png"/>
          <p:cNvPicPr>
            <a:picLocks noChangeAspect="1"/>
          </p:cNvPicPr>
          <p:nvPr/>
        </p:nvPicPr>
        <p:blipFill>
          <a:blip r:embed="rId2"/>
          <a:stretch>
            <a:fillRect/>
          </a:stretch>
        </p:blipFill>
        <p:spPr>
          <a:xfrm>
            <a:off x="2275880" y="4216837"/>
            <a:ext cx="3359468" cy="848678"/>
          </a:xfrm>
          <a:prstGeom prst="rect">
            <a:avLst/>
          </a:prstGeom>
        </p:spPr>
      </p:pic>
      <p:sp>
        <p:nvSpPr>
          <p:cNvPr id="7" name="Text 3"/>
          <p:cNvSpPr/>
          <p:nvPr/>
        </p:nvSpPr>
        <p:spPr>
          <a:xfrm>
            <a:off x="2488049" y="5383768"/>
            <a:ext cx="2652236" cy="331589"/>
          </a:xfrm>
          <a:prstGeom prst="rect">
            <a:avLst/>
          </a:prstGeom>
          <a:noFill/>
        </p:spPr>
        <p:txBody>
          <a:bodyPr wrap="none" rtlCol="0" anchor="t"/>
          <a:lstStyle/>
          <a:p>
            <a:pPr marL="0" indent="0" algn="l">
              <a:lnSpc>
                <a:spcPts val="2610"/>
              </a:lnSpc>
              <a:buNone/>
            </a:pPr>
            <a:r>
              <a:rPr lang="en-US" sz="2090" b="1" dirty="0">
                <a:solidFill>
                  <a:srgbClr val="443728"/>
                </a:solidFill>
                <a:latin typeface="Crimson Pro" pitchFamily="34" charset="0"/>
                <a:ea typeface="Crimson Pro" pitchFamily="34" charset="-122"/>
                <a:cs typeface="Crimson Pro" pitchFamily="34" charset="-120"/>
              </a:rPr>
              <a:t>What is PHP?</a:t>
            </a:r>
            <a:endParaRPr lang="en-US" sz="2090" dirty="0"/>
          </a:p>
        </p:txBody>
      </p:sp>
      <p:sp>
        <p:nvSpPr>
          <p:cNvPr id="8" name="Text 4"/>
          <p:cNvSpPr/>
          <p:nvPr/>
        </p:nvSpPr>
        <p:spPr>
          <a:xfrm>
            <a:off x="2488049" y="5842635"/>
            <a:ext cx="2935129" cy="1591270"/>
          </a:xfrm>
          <a:prstGeom prst="rect">
            <a:avLst/>
          </a:prstGeom>
          <a:noFill/>
        </p:spPr>
        <p:txBody>
          <a:bodyPr wrap="square" rtlCol="0" anchor="t"/>
          <a:lstStyle/>
          <a:p>
            <a:pPr marL="0" indent="0" algn="l">
              <a:lnSpc>
                <a:spcPts val="2505"/>
              </a:lnSpc>
              <a:buNone/>
            </a:pPr>
            <a:r>
              <a:rPr lang="en-US" sz="1670" dirty="0">
                <a:solidFill>
                  <a:srgbClr val="443728"/>
                </a:solidFill>
                <a:latin typeface="Open Sans" pitchFamily="34" charset="0"/>
                <a:ea typeface="Open Sans" pitchFamily="34" charset="-122"/>
                <a:cs typeface="Open Sans" pitchFamily="34" charset="-120"/>
              </a:rPr>
              <a:t>PHP is a widely-used open-source scripting language that is especially suited for web development and can be embedded into HTML.</a:t>
            </a:r>
            <a:endParaRPr lang="en-US" sz="1670" dirty="0"/>
          </a:p>
        </p:txBody>
      </p:sp>
      <p:pic>
        <p:nvPicPr>
          <p:cNvPr id="9" name="Image 2" descr="preencoded.png"/>
          <p:cNvPicPr>
            <a:picLocks noChangeAspect="1"/>
          </p:cNvPicPr>
          <p:nvPr/>
        </p:nvPicPr>
        <p:blipFill>
          <a:blip r:embed="rId3"/>
          <a:stretch>
            <a:fillRect/>
          </a:stretch>
        </p:blipFill>
        <p:spPr>
          <a:xfrm>
            <a:off x="5635347" y="4216837"/>
            <a:ext cx="3359468" cy="848678"/>
          </a:xfrm>
          <a:prstGeom prst="rect">
            <a:avLst/>
          </a:prstGeom>
        </p:spPr>
      </p:pic>
      <p:sp>
        <p:nvSpPr>
          <p:cNvPr id="10" name="Text 5"/>
          <p:cNvSpPr/>
          <p:nvPr/>
        </p:nvSpPr>
        <p:spPr>
          <a:xfrm>
            <a:off x="5847517" y="5383768"/>
            <a:ext cx="2652236" cy="331589"/>
          </a:xfrm>
          <a:prstGeom prst="rect">
            <a:avLst/>
          </a:prstGeom>
          <a:noFill/>
        </p:spPr>
        <p:txBody>
          <a:bodyPr wrap="none" rtlCol="0" anchor="t"/>
          <a:lstStyle/>
          <a:p>
            <a:pPr marL="0" indent="0" algn="l">
              <a:lnSpc>
                <a:spcPts val="2610"/>
              </a:lnSpc>
              <a:buNone/>
            </a:pPr>
            <a:r>
              <a:rPr lang="en-US" sz="2090" b="1" dirty="0">
                <a:solidFill>
                  <a:srgbClr val="443728"/>
                </a:solidFill>
                <a:latin typeface="Crimson Pro" pitchFamily="34" charset="0"/>
                <a:ea typeface="Crimson Pro" pitchFamily="34" charset="-122"/>
                <a:cs typeface="Crimson Pro" pitchFamily="34" charset="-120"/>
              </a:rPr>
              <a:t>Installation</a:t>
            </a:r>
            <a:endParaRPr lang="en-US" sz="2090" dirty="0"/>
          </a:p>
        </p:txBody>
      </p:sp>
      <p:sp>
        <p:nvSpPr>
          <p:cNvPr id="11" name="Text 6"/>
          <p:cNvSpPr/>
          <p:nvPr/>
        </p:nvSpPr>
        <p:spPr>
          <a:xfrm>
            <a:off x="5847517" y="5842635"/>
            <a:ext cx="2935129" cy="1591270"/>
          </a:xfrm>
          <a:prstGeom prst="rect">
            <a:avLst/>
          </a:prstGeom>
          <a:noFill/>
        </p:spPr>
        <p:txBody>
          <a:bodyPr wrap="square" rtlCol="0" anchor="t"/>
          <a:lstStyle/>
          <a:p>
            <a:pPr marL="0" indent="0" algn="l">
              <a:lnSpc>
                <a:spcPts val="2505"/>
              </a:lnSpc>
              <a:buNone/>
            </a:pPr>
            <a:r>
              <a:rPr lang="en-US" sz="1670" dirty="0">
                <a:solidFill>
                  <a:srgbClr val="443728"/>
                </a:solidFill>
                <a:latin typeface="Open Sans" pitchFamily="34" charset="0"/>
                <a:ea typeface="Open Sans" pitchFamily="34" charset="-122"/>
                <a:cs typeface="Open Sans" pitchFamily="34" charset="-120"/>
              </a:rPr>
              <a:t>PHP can be easily installed on Windows systems by downloading the Windows Binaries and configuring the necessary settings.</a:t>
            </a:r>
            <a:endParaRPr lang="en-US" sz="1670" dirty="0"/>
          </a:p>
        </p:txBody>
      </p:sp>
      <p:pic>
        <p:nvPicPr>
          <p:cNvPr id="12" name="Image 3" descr="preencoded.png"/>
          <p:cNvPicPr>
            <a:picLocks noChangeAspect="1"/>
          </p:cNvPicPr>
          <p:nvPr/>
        </p:nvPicPr>
        <p:blipFill>
          <a:blip r:embed="rId4"/>
          <a:stretch>
            <a:fillRect/>
          </a:stretch>
        </p:blipFill>
        <p:spPr>
          <a:xfrm>
            <a:off x="8994815" y="4216837"/>
            <a:ext cx="3359587" cy="848678"/>
          </a:xfrm>
          <a:prstGeom prst="rect">
            <a:avLst/>
          </a:prstGeom>
        </p:spPr>
      </p:pic>
      <p:sp>
        <p:nvSpPr>
          <p:cNvPr id="13" name="Text 7"/>
          <p:cNvSpPr/>
          <p:nvPr/>
        </p:nvSpPr>
        <p:spPr>
          <a:xfrm>
            <a:off x="9206984" y="5383768"/>
            <a:ext cx="2652236" cy="331589"/>
          </a:xfrm>
          <a:prstGeom prst="rect">
            <a:avLst/>
          </a:prstGeom>
          <a:noFill/>
        </p:spPr>
        <p:txBody>
          <a:bodyPr wrap="none" rtlCol="0" anchor="t"/>
          <a:lstStyle/>
          <a:p>
            <a:pPr marL="0" indent="0" algn="l">
              <a:lnSpc>
                <a:spcPts val="2610"/>
              </a:lnSpc>
              <a:buNone/>
            </a:pPr>
            <a:r>
              <a:rPr lang="en-US" sz="2090" b="1" dirty="0">
                <a:solidFill>
                  <a:srgbClr val="443728"/>
                </a:solidFill>
                <a:latin typeface="Crimson Pro" pitchFamily="34" charset="0"/>
                <a:ea typeface="Crimson Pro" pitchFamily="34" charset="-122"/>
                <a:cs typeface="Crimson Pro" pitchFamily="34" charset="-120"/>
              </a:rPr>
              <a:t>Integration with IIS</a:t>
            </a:r>
            <a:endParaRPr lang="en-US" sz="2090" dirty="0"/>
          </a:p>
        </p:txBody>
      </p:sp>
      <p:sp>
        <p:nvSpPr>
          <p:cNvPr id="14" name="Text 8"/>
          <p:cNvSpPr/>
          <p:nvPr/>
        </p:nvSpPr>
        <p:spPr>
          <a:xfrm>
            <a:off x="9206984" y="5842635"/>
            <a:ext cx="2935248" cy="1591270"/>
          </a:xfrm>
          <a:prstGeom prst="rect">
            <a:avLst/>
          </a:prstGeom>
          <a:noFill/>
        </p:spPr>
        <p:txBody>
          <a:bodyPr wrap="square" rtlCol="0" anchor="t"/>
          <a:lstStyle/>
          <a:p>
            <a:pPr marL="0" indent="0" algn="l">
              <a:lnSpc>
                <a:spcPts val="2505"/>
              </a:lnSpc>
              <a:buNone/>
            </a:pPr>
            <a:r>
              <a:rPr lang="en-US" sz="1670" dirty="0">
                <a:solidFill>
                  <a:srgbClr val="443728"/>
                </a:solidFill>
                <a:latin typeface="Open Sans" pitchFamily="34" charset="0"/>
                <a:ea typeface="Open Sans" pitchFamily="34" charset="-122"/>
                <a:cs typeface="Open Sans" pitchFamily="34" charset="-120"/>
              </a:rPr>
              <a:t>PHP can be integrated with the Microsoft IIS web server, allowing for seamless server-side processing of dynamic web content.</a:t>
            </a:r>
            <a:endParaRPr lang="en-US" sz="1670" dirty="0"/>
          </a:p>
        </p:txBody>
      </p:sp>
      <p:pic>
        <p:nvPicPr>
          <p:cNvPr id="15" name="Image 4"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txBody>
          <a:bodyPr/>
          <a:lstStyle/>
          <a:p>
            <a:endParaRPr lang="en-US"/>
          </a:p>
        </p:txBody>
      </p:sp>
      <p:sp>
        <p:nvSpPr>
          <p:cNvPr id="3" name="Shape 1"/>
          <p:cNvSpPr/>
          <p:nvPr/>
        </p:nvSpPr>
        <p:spPr>
          <a:xfrm>
            <a:off x="0" y="0"/>
            <a:ext cx="14630400" cy="8229600"/>
          </a:xfrm>
          <a:prstGeom prst="rect">
            <a:avLst/>
          </a:prstGeom>
          <a:solidFill>
            <a:srgbClr val="FFFCFA"/>
          </a:solidFill>
        </p:spPr>
        <p:txBody>
          <a:bodyPr/>
          <a:lstStyle/>
          <a:p>
            <a:endParaRPr lang="en-US"/>
          </a:p>
        </p:txBody>
      </p:sp>
      <p:sp>
        <p:nvSpPr>
          <p:cNvPr id="4" name="Text 2"/>
          <p:cNvSpPr/>
          <p:nvPr/>
        </p:nvSpPr>
        <p:spPr>
          <a:xfrm>
            <a:off x="2037993" y="1167289"/>
            <a:ext cx="9794778" cy="694373"/>
          </a:xfrm>
          <a:prstGeom prst="rect">
            <a:avLst/>
          </a:prstGeom>
          <a:noFill/>
        </p:spPr>
        <p:txBody>
          <a:bodyPr wrap="none" rtlCol="0" anchor="t"/>
          <a:lstStyle/>
          <a:p>
            <a:pPr>
              <a:lnSpc>
                <a:spcPts val="5080"/>
              </a:lnSpc>
            </a:pPr>
            <a:r>
              <a:rPr lang="en-US" sz="4065" dirty="0">
                <a:solidFill>
                  <a:srgbClr val="5C4E3D"/>
                </a:solidFill>
                <a:latin typeface="Libre Baskerville" pitchFamily="34" charset="0"/>
              </a:rPr>
              <a:t>MySQL: The Database Foundation</a:t>
            </a:r>
            <a:endParaRPr lang="en-US" sz="4065" dirty="0">
              <a:solidFill>
                <a:srgbClr val="5C4E3D"/>
              </a:solidFill>
              <a:latin typeface="Libre Baskerville" pitchFamily="34" charset="0"/>
            </a:endParaRPr>
          </a:p>
        </p:txBody>
      </p:sp>
      <p:sp>
        <p:nvSpPr>
          <p:cNvPr id="5" name="Shape 3"/>
          <p:cNvSpPr/>
          <p:nvPr/>
        </p:nvSpPr>
        <p:spPr>
          <a:xfrm>
            <a:off x="2037993" y="2306003"/>
            <a:ext cx="10554414" cy="4756309"/>
          </a:xfrm>
          <a:prstGeom prst="roundRect">
            <a:avLst>
              <a:gd name="adj" fmla="val 2102"/>
            </a:avLst>
          </a:prstGeom>
          <a:noFill/>
          <a:ln w="7620">
            <a:solidFill>
              <a:srgbClr val="000000">
                <a:alpha val="8000"/>
              </a:srgbClr>
            </a:solidFill>
            <a:prstDash val="solid"/>
          </a:ln>
        </p:spPr>
        <p:txBody>
          <a:bodyPr/>
          <a:lstStyle/>
          <a:p>
            <a:endParaRPr lang="en-US"/>
          </a:p>
        </p:txBody>
      </p:sp>
      <p:sp>
        <p:nvSpPr>
          <p:cNvPr id="6" name="Shape 4"/>
          <p:cNvSpPr/>
          <p:nvPr/>
        </p:nvSpPr>
        <p:spPr>
          <a:xfrm>
            <a:off x="2045613" y="2313623"/>
            <a:ext cx="10539174" cy="614958"/>
          </a:xfrm>
          <a:prstGeom prst="rect">
            <a:avLst/>
          </a:prstGeom>
          <a:solidFill>
            <a:srgbClr val="FFFFFF">
              <a:alpha val="4000"/>
            </a:srgbClr>
          </a:solidFill>
        </p:spPr>
        <p:txBody>
          <a:bodyPr/>
          <a:lstStyle/>
          <a:p>
            <a:endParaRPr lang="en-US"/>
          </a:p>
        </p:txBody>
      </p:sp>
      <p:sp>
        <p:nvSpPr>
          <p:cNvPr id="7" name="Text 5"/>
          <p:cNvSpPr/>
          <p:nvPr/>
        </p:nvSpPr>
        <p:spPr>
          <a:xfrm>
            <a:off x="2267783" y="2454473"/>
            <a:ext cx="4821436" cy="333256"/>
          </a:xfrm>
          <a:prstGeom prst="rect">
            <a:avLst/>
          </a:prstGeom>
          <a:noFill/>
        </p:spPr>
        <p:txBody>
          <a:bodyPr wrap="non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Feature</a:t>
            </a:r>
            <a:endParaRPr lang="en-US" sz="1750" dirty="0"/>
          </a:p>
        </p:txBody>
      </p:sp>
      <p:sp>
        <p:nvSpPr>
          <p:cNvPr id="8" name="Text 6"/>
          <p:cNvSpPr/>
          <p:nvPr/>
        </p:nvSpPr>
        <p:spPr>
          <a:xfrm>
            <a:off x="7541181" y="2454473"/>
            <a:ext cx="4821436" cy="333256"/>
          </a:xfrm>
          <a:prstGeom prst="rect">
            <a:avLst/>
          </a:prstGeom>
          <a:noFill/>
        </p:spPr>
        <p:txBody>
          <a:bodyPr wrap="non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Description</a:t>
            </a:r>
            <a:endParaRPr lang="en-US" sz="1750" dirty="0"/>
          </a:p>
        </p:txBody>
      </p:sp>
      <p:sp>
        <p:nvSpPr>
          <p:cNvPr id="9" name="Shape 7"/>
          <p:cNvSpPr/>
          <p:nvPr/>
        </p:nvSpPr>
        <p:spPr>
          <a:xfrm>
            <a:off x="2045613" y="2928580"/>
            <a:ext cx="10539174" cy="948214"/>
          </a:xfrm>
          <a:prstGeom prst="rect">
            <a:avLst/>
          </a:prstGeom>
          <a:solidFill>
            <a:srgbClr val="000000">
              <a:alpha val="4000"/>
            </a:srgbClr>
          </a:solidFill>
        </p:spPr>
        <p:txBody>
          <a:bodyPr/>
          <a:lstStyle/>
          <a:p>
            <a:endParaRPr lang="en-US"/>
          </a:p>
        </p:txBody>
      </p:sp>
      <p:sp>
        <p:nvSpPr>
          <p:cNvPr id="10" name="Text 8"/>
          <p:cNvSpPr/>
          <p:nvPr/>
        </p:nvSpPr>
        <p:spPr>
          <a:xfrm>
            <a:off x="2267783" y="3069431"/>
            <a:ext cx="4821436" cy="333256"/>
          </a:xfrm>
          <a:prstGeom prst="rect">
            <a:avLst/>
          </a:prstGeom>
          <a:noFill/>
        </p:spPr>
        <p:txBody>
          <a:bodyPr wrap="non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Performance</a:t>
            </a:r>
            <a:endParaRPr lang="en-US" sz="1750" dirty="0"/>
          </a:p>
        </p:txBody>
      </p:sp>
      <p:sp>
        <p:nvSpPr>
          <p:cNvPr id="11" name="Text 9"/>
          <p:cNvSpPr/>
          <p:nvPr/>
        </p:nvSpPr>
        <p:spPr>
          <a:xfrm>
            <a:off x="7541181" y="3069431"/>
            <a:ext cx="4821436" cy="666512"/>
          </a:xfrm>
          <a:prstGeom prst="rect">
            <a:avLst/>
          </a:prstGeom>
          <a:noFill/>
        </p:spPr>
        <p:txBody>
          <a:bodyPr wrap="squar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MySQL is known for its speed and efficiency in executing queries and returning results.</a:t>
            </a:r>
            <a:endParaRPr lang="en-US" sz="1750" dirty="0"/>
          </a:p>
        </p:txBody>
      </p:sp>
      <p:sp>
        <p:nvSpPr>
          <p:cNvPr id="12" name="Shape 10"/>
          <p:cNvSpPr/>
          <p:nvPr/>
        </p:nvSpPr>
        <p:spPr>
          <a:xfrm>
            <a:off x="2045613" y="3876794"/>
            <a:ext cx="10539174" cy="1281470"/>
          </a:xfrm>
          <a:prstGeom prst="rect">
            <a:avLst/>
          </a:prstGeom>
          <a:solidFill>
            <a:srgbClr val="FFFFFF">
              <a:alpha val="4000"/>
            </a:srgbClr>
          </a:solidFill>
        </p:spPr>
        <p:txBody>
          <a:bodyPr/>
          <a:lstStyle/>
          <a:p>
            <a:endParaRPr lang="en-US"/>
          </a:p>
        </p:txBody>
      </p:sp>
      <p:sp>
        <p:nvSpPr>
          <p:cNvPr id="13" name="Text 11"/>
          <p:cNvSpPr/>
          <p:nvPr/>
        </p:nvSpPr>
        <p:spPr>
          <a:xfrm>
            <a:off x="2267783" y="4017645"/>
            <a:ext cx="4821436" cy="333256"/>
          </a:xfrm>
          <a:prstGeom prst="rect">
            <a:avLst/>
          </a:prstGeom>
          <a:noFill/>
        </p:spPr>
        <p:txBody>
          <a:bodyPr wrap="non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Open-Source</a:t>
            </a:r>
            <a:endParaRPr lang="en-US" sz="1750" dirty="0"/>
          </a:p>
        </p:txBody>
      </p:sp>
      <p:sp>
        <p:nvSpPr>
          <p:cNvPr id="14" name="Text 12"/>
          <p:cNvSpPr/>
          <p:nvPr/>
        </p:nvSpPr>
        <p:spPr>
          <a:xfrm>
            <a:off x="7541181" y="4017645"/>
            <a:ext cx="4821436" cy="999768"/>
          </a:xfrm>
          <a:prstGeom prst="rect">
            <a:avLst/>
          </a:prstGeom>
          <a:noFill/>
        </p:spPr>
        <p:txBody>
          <a:bodyPr wrap="squar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MySQL is an open-source database, allowing developers to download, modify, and use the software freely.</a:t>
            </a:r>
            <a:endParaRPr lang="en-US" sz="1750" dirty="0"/>
          </a:p>
        </p:txBody>
      </p:sp>
      <p:sp>
        <p:nvSpPr>
          <p:cNvPr id="15" name="Shape 13"/>
          <p:cNvSpPr/>
          <p:nvPr/>
        </p:nvSpPr>
        <p:spPr>
          <a:xfrm>
            <a:off x="2045613" y="5158264"/>
            <a:ext cx="10539174" cy="948214"/>
          </a:xfrm>
          <a:prstGeom prst="rect">
            <a:avLst/>
          </a:prstGeom>
          <a:solidFill>
            <a:srgbClr val="000000">
              <a:alpha val="4000"/>
            </a:srgbClr>
          </a:solidFill>
        </p:spPr>
        <p:txBody>
          <a:bodyPr/>
          <a:lstStyle/>
          <a:p>
            <a:endParaRPr lang="en-US"/>
          </a:p>
        </p:txBody>
      </p:sp>
      <p:sp>
        <p:nvSpPr>
          <p:cNvPr id="16" name="Text 14"/>
          <p:cNvSpPr/>
          <p:nvPr/>
        </p:nvSpPr>
        <p:spPr>
          <a:xfrm>
            <a:off x="2267783" y="5299115"/>
            <a:ext cx="4821436" cy="333256"/>
          </a:xfrm>
          <a:prstGeom prst="rect">
            <a:avLst/>
          </a:prstGeom>
          <a:noFill/>
        </p:spPr>
        <p:txBody>
          <a:bodyPr wrap="non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Reliability</a:t>
            </a:r>
            <a:endParaRPr lang="en-US" sz="1750" dirty="0"/>
          </a:p>
        </p:txBody>
      </p:sp>
      <p:sp>
        <p:nvSpPr>
          <p:cNvPr id="17" name="Text 15"/>
          <p:cNvSpPr/>
          <p:nvPr/>
        </p:nvSpPr>
        <p:spPr>
          <a:xfrm>
            <a:off x="7541181" y="5299115"/>
            <a:ext cx="4821436" cy="666512"/>
          </a:xfrm>
          <a:prstGeom prst="rect">
            <a:avLst/>
          </a:prstGeom>
          <a:noFill/>
        </p:spPr>
        <p:txBody>
          <a:bodyPr wrap="squar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MySQL provides high reliability and uptime, making it suitable for demanding applications.</a:t>
            </a:r>
            <a:endParaRPr lang="en-US" sz="1750" dirty="0"/>
          </a:p>
        </p:txBody>
      </p:sp>
      <p:sp>
        <p:nvSpPr>
          <p:cNvPr id="18" name="Shape 16"/>
          <p:cNvSpPr/>
          <p:nvPr/>
        </p:nvSpPr>
        <p:spPr>
          <a:xfrm>
            <a:off x="2045613" y="6106478"/>
            <a:ext cx="10539174" cy="948214"/>
          </a:xfrm>
          <a:prstGeom prst="rect">
            <a:avLst/>
          </a:prstGeom>
          <a:solidFill>
            <a:srgbClr val="FFFFFF">
              <a:alpha val="4000"/>
            </a:srgbClr>
          </a:solidFill>
        </p:spPr>
        <p:txBody>
          <a:bodyPr/>
          <a:lstStyle/>
          <a:p>
            <a:endParaRPr lang="en-US"/>
          </a:p>
        </p:txBody>
      </p:sp>
      <p:sp>
        <p:nvSpPr>
          <p:cNvPr id="19" name="Text 17"/>
          <p:cNvSpPr/>
          <p:nvPr/>
        </p:nvSpPr>
        <p:spPr>
          <a:xfrm>
            <a:off x="2267783" y="6247328"/>
            <a:ext cx="4821436" cy="333256"/>
          </a:xfrm>
          <a:prstGeom prst="rect">
            <a:avLst/>
          </a:prstGeom>
          <a:noFill/>
        </p:spPr>
        <p:txBody>
          <a:bodyPr wrap="non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Portability</a:t>
            </a:r>
            <a:endParaRPr lang="en-US" sz="1750" dirty="0"/>
          </a:p>
        </p:txBody>
      </p:sp>
      <p:sp>
        <p:nvSpPr>
          <p:cNvPr id="20" name="Text 18"/>
          <p:cNvSpPr/>
          <p:nvPr/>
        </p:nvSpPr>
        <p:spPr>
          <a:xfrm>
            <a:off x="7541181" y="6247328"/>
            <a:ext cx="4821436" cy="666512"/>
          </a:xfrm>
          <a:prstGeom prst="rect">
            <a:avLst/>
          </a:prstGeom>
          <a:noFill/>
        </p:spPr>
        <p:txBody>
          <a:bodyPr wrap="square" rtlCol="0" anchor="t"/>
          <a:lstStyle/>
          <a:p>
            <a:pPr marL="0" indent="0">
              <a:lnSpc>
                <a:spcPts val="2625"/>
              </a:lnSpc>
              <a:buNone/>
            </a:pPr>
            <a:r>
              <a:rPr lang="en-US" sz="1750" dirty="0">
                <a:solidFill>
                  <a:srgbClr val="443728"/>
                </a:solidFill>
                <a:latin typeface="Open Sans" pitchFamily="34" charset="0"/>
                <a:ea typeface="Open Sans" pitchFamily="34" charset="-122"/>
                <a:cs typeface="Open Sans" pitchFamily="34" charset="-120"/>
              </a:rPr>
              <a:t>MySQL can run on a variety of operating systems and hardware architectures.</a:t>
            </a:r>
            <a:endParaRPr lang="en-US" sz="1750" dirty="0"/>
          </a:p>
        </p:txBody>
      </p:sp>
      <p:pic>
        <p:nvPicPr>
          <p:cNvPr id="21"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8101</Words>
  <Application>WPS Presentation</Application>
  <PresentationFormat>Custom</PresentationFormat>
  <Paragraphs>257</Paragraphs>
  <Slides>20</Slides>
  <Notes>15</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20</vt:i4>
      </vt:variant>
    </vt:vector>
  </HeadingPairs>
  <TitlesOfParts>
    <vt:vector size="44" baseType="lpstr">
      <vt:lpstr>Arial</vt:lpstr>
      <vt:lpstr>SimSun</vt:lpstr>
      <vt:lpstr>Wingdings</vt:lpstr>
      <vt:lpstr>Arial</vt:lpstr>
      <vt:lpstr>Libre Baskerville</vt:lpstr>
      <vt:lpstr>Segoe Print</vt:lpstr>
      <vt:lpstr>Libre Baskerville</vt:lpstr>
      <vt:lpstr>Libre Baskerville</vt:lpstr>
      <vt:lpstr>DM Sans</vt:lpstr>
      <vt:lpstr>DM Sans</vt:lpstr>
      <vt:lpstr>DM Sans</vt:lpstr>
      <vt:lpstr>Crimson Pro</vt:lpstr>
      <vt:lpstr>Crimson Pro</vt:lpstr>
      <vt:lpstr>Crimson Pro</vt:lpstr>
      <vt:lpstr>Open Sans</vt:lpstr>
      <vt:lpstr>Open Sans</vt:lpstr>
      <vt:lpstr>Open Sans</vt:lpstr>
      <vt:lpstr>Garamond</vt:lpstr>
      <vt:lpstr>Arial Unicode MS</vt:lpstr>
      <vt:lpstr>Algerian</vt:lpstr>
      <vt:lpstr>Microsoft YaHei</vt:lpstr>
      <vt:lpstr>Aptos</vt:lpstr>
      <vt:lpstr>MingLiU-ExtB</vt:lpstr>
      <vt:lpstr>Organic</vt:lpstr>
      <vt:lpstr>Web Development - Website for Gardening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Screenshots</vt:lpstr>
      <vt:lpstr>PowerPoint 演示文稿</vt:lpstr>
      <vt:lpstr>PowerPoint 演示文稿</vt:lpstr>
      <vt:lpstr>THANK YOU</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yakash</cp:lastModifiedBy>
  <cp:revision>8</cp:revision>
  <dcterms:created xsi:type="dcterms:W3CDTF">2024-06-10T04:59:00Z</dcterms:created>
  <dcterms:modified xsi:type="dcterms:W3CDTF">2024-08-22T10:20:32Z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6B2A42C9A4DB4186AF00FF878D258D16_12</vt:lpwstr>
  </property>
  <property fmtid="{D5CDD505-2E9C-101B-9397-08002B2CF9AE}" pid="3" name="KSOProductBuildVer">
    <vt:lpwstr>1033-12.2.0.17562</vt:lpwstr>
  </property>
</Properties>
</file>